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8" r:id="rId4"/>
    <p:sldMasterId id="214748367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J-C6GE2gFYw?t=60" TargetMode="External"/><Relationship Id="rId3" Type="http://schemas.openxmlformats.org/officeDocument/2006/relationships/hyperlink" Target="https://youtu.be/9viR6U-D2Co?t=50"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tt6rn5fVnN4" TargetMode="External"/><Relationship Id="rId3" Type="http://schemas.openxmlformats.org/officeDocument/2006/relationships/hyperlink" Target="https://fielddaylab.org/make/aris/"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wastelandclimateanxiety.com/3d-tour"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rzipano.net/demos.html"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frame.io/examples/showcase/hello-metaverse/"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preveal.com/" TargetMode="External"/><Relationship Id="rId3" Type="http://schemas.openxmlformats.org/officeDocument/2006/relationships/hyperlink" Target="https://youtu.be/BpIRYtzlPSQ"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4f9be3ef7e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4f9be3ef7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426f985c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426f985c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64d551502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64d551502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5d2848a680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5d2848a68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sz="14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4f9be3ef7e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4f9be3ef7e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sz="14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44ce296ee0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44ce296ee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SzPts val="1400"/>
              <a:buChar char="●"/>
            </a:pPr>
            <a:r>
              <a:rPr lang="en" sz="1400"/>
              <a:t>Everyone will get ~10 minutes in the room… We’ll have 2 people in the room at the same time.</a:t>
            </a:r>
            <a:endParaRPr sz="1400"/>
          </a:p>
          <a:p>
            <a:pPr indent="-317500" lvl="1" marL="914400" marR="0" rtl="0" algn="l">
              <a:lnSpc>
                <a:spcPct val="100000"/>
              </a:lnSpc>
              <a:spcBef>
                <a:spcPts val="0"/>
              </a:spcBef>
              <a:spcAft>
                <a:spcPts val="0"/>
              </a:spcAft>
              <a:buSzPts val="1400"/>
              <a:buChar char="○"/>
            </a:pPr>
            <a:r>
              <a:rPr lang="en" sz="1400"/>
              <a:t>When 1 person is done, she/he will go out and get another person so they can get training while the other person is using the tool.</a:t>
            </a:r>
            <a:endParaRPr sz="1400"/>
          </a:p>
          <a:p>
            <a:pPr indent="-317500" lvl="0" marL="457200" marR="0" rtl="0" algn="l">
              <a:lnSpc>
                <a:spcPct val="100000"/>
              </a:lnSpc>
              <a:spcBef>
                <a:spcPts val="0"/>
              </a:spcBef>
              <a:spcAft>
                <a:spcPts val="0"/>
              </a:spcAft>
              <a:buSzPts val="1400"/>
              <a:buChar char="●"/>
            </a:pPr>
            <a:r>
              <a:rPr lang="en" sz="1400"/>
              <a:t>While you are using the VR equipment, please reflect on the different ways you might use VR as a teaching tool.</a:t>
            </a:r>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4f9be3ef7e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4f9be3ef7e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400"/>
              <a:t>Hololens remote assist demo -&gt; </a:t>
            </a:r>
            <a:r>
              <a:rPr lang="en" sz="1400" u="sng">
                <a:solidFill>
                  <a:schemeClr val="hlink"/>
                </a:solidFill>
                <a:hlinkClick r:id="rId2"/>
              </a:rPr>
              <a:t>https://youtu.be/J-C6GE2gFYw?t=60</a:t>
            </a:r>
            <a:r>
              <a:rPr lang="en" sz="1400"/>
              <a:t> </a:t>
            </a:r>
            <a:endParaRPr sz="1400"/>
          </a:p>
          <a:p>
            <a:pPr indent="0" lvl="0" marL="0" marR="0" rtl="0" algn="l">
              <a:lnSpc>
                <a:spcPct val="100000"/>
              </a:lnSpc>
              <a:spcBef>
                <a:spcPts val="0"/>
              </a:spcBef>
              <a:spcAft>
                <a:spcPts val="0"/>
              </a:spcAft>
              <a:buNone/>
            </a:pPr>
            <a:r>
              <a:rPr lang="en" sz="1400"/>
              <a:t>Layout demo -&gt; </a:t>
            </a:r>
            <a:r>
              <a:rPr lang="en" sz="1400" u="sng">
                <a:solidFill>
                  <a:schemeClr val="hlink"/>
                </a:solidFill>
                <a:hlinkClick r:id="rId3"/>
              </a:rPr>
              <a:t>https://youtu.be/9viR6U-D2Co?t=50</a:t>
            </a:r>
            <a:r>
              <a:rPr lang="en" sz="1400"/>
              <a:t> </a:t>
            </a:r>
            <a:endParaRPr sz="14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45d03db7c8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45d03db7c8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400"/>
              <a:t>An AR example from </a:t>
            </a:r>
            <a:r>
              <a:rPr lang="en" sz="1400"/>
              <a:t>Kitsilano</a:t>
            </a:r>
            <a:r>
              <a:rPr lang="en" sz="1400"/>
              <a:t> high school in Vancouver … A WW1 AR </a:t>
            </a:r>
            <a:r>
              <a:rPr lang="en" sz="1400"/>
              <a:t>field trip</a:t>
            </a:r>
            <a:r>
              <a:rPr lang="en" sz="1400"/>
              <a:t> using Aris: </a:t>
            </a:r>
            <a:r>
              <a:rPr lang="en" sz="1400" u="sng">
                <a:solidFill>
                  <a:schemeClr val="hlink"/>
                </a:solidFill>
                <a:hlinkClick r:id="rId2"/>
              </a:rPr>
              <a:t>https://www.youtube.com/watch?v=tt6rn5fVnN4</a:t>
            </a:r>
            <a:r>
              <a:rPr lang="en" sz="1400"/>
              <a:t> </a:t>
            </a:r>
            <a:endParaRPr sz="1400"/>
          </a:p>
          <a:p>
            <a:pPr indent="0" lvl="0" marL="0" marR="0" rtl="0" algn="l">
              <a:lnSpc>
                <a:spcPct val="100000"/>
              </a:lnSpc>
              <a:spcBef>
                <a:spcPts val="0"/>
              </a:spcBef>
              <a:spcAft>
                <a:spcPts val="0"/>
              </a:spcAft>
              <a:buNone/>
            </a:pPr>
            <a:r>
              <a:t/>
            </a:r>
            <a:endParaRPr sz="1400"/>
          </a:p>
          <a:p>
            <a:pPr indent="0" lvl="0" marL="0" marR="0" rtl="0" algn="l">
              <a:lnSpc>
                <a:spcPct val="100000"/>
              </a:lnSpc>
              <a:spcBef>
                <a:spcPts val="0"/>
              </a:spcBef>
              <a:spcAft>
                <a:spcPts val="0"/>
              </a:spcAft>
              <a:buNone/>
            </a:pPr>
            <a:r>
              <a:rPr lang="en" sz="1400"/>
              <a:t>The Aris Website: </a:t>
            </a:r>
            <a:r>
              <a:rPr lang="en" sz="1400" u="sng">
                <a:solidFill>
                  <a:schemeClr val="hlink"/>
                </a:solidFill>
                <a:hlinkClick r:id="rId3"/>
              </a:rPr>
              <a:t>https://fielddaylab.org/make/aris/</a:t>
            </a:r>
            <a:r>
              <a:rPr lang="en" sz="1400"/>
              <a:t> </a:t>
            </a:r>
            <a:endParaRPr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4f9be3ef7e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4f9be3ef7e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813311fd8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813311fd8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400" u="sng">
                <a:solidFill>
                  <a:schemeClr val="hlink"/>
                </a:solidFill>
                <a:hlinkClick r:id="rId2"/>
              </a:rPr>
              <a:t>https://www.wastelandclimateanxiety.com/3d-tour</a:t>
            </a:r>
            <a:r>
              <a:rPr lang="en" sz="1400"/>
              <a:t> </a:t>
            </a:r>
            <a:endParaRPr sz="1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45d03db7c8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45d03db7c8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400" u="sng">
                <a:solidFill>
                  <a:schemeClr val="hlink"/>
                </a:solidFill>
                <a:hlinkClick r:id="rId2"/>
              </a:rPr>
              <a:t>https://www.marzipano.net/demos.html</a:t>
            </a:r>
            <a:r>
              <a:rPr lang="en" sz="1400"/>
              <a:t> </a:t>
            </a:r>
            <a:endParaRPr sz="1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80d1e0943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80d1e0943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400" u="sng">
                <a:solidFill>
                  <a:schemeClr val="hlink"/>
                </a:solidFill>
                <a:hlinkClick r:id="rId2"/>
              </a:rPr>
              <a:t>https://aframe.io/examples/showcase/hello-metaverse/</a:t>
            </a:r>
            <a:r>
              <a:rPr lang="en" sz="1400"/>
              <a:t> </a:t>
            </a:r>
            <a:endParaRPr sz="14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701f508fb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701f508fb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400" u="sng">
                <a:solidFill>
                  <a:schemeClr val="hlink"/>
                </a:solidFill>
                <a:hlinkClick r:id="rId2"/>
              </a:rPr>
              <a:t>https://www.hpreveal.com/</a:t>
            </a:r>
            <a:r>
              <a:rPr lang="en" sz="1400"/>
              <a:t> </a:t>
            </a:r>
            <a:endParaRPr sz="1400"/>
          </a:p>
          <a:p>
            <a:pPr indent="0" lvl="0" marL="0" marR="0" rtl="0" algn="l">
              <a:lnSpc>
                <a:spcPct val="100000"/>
              </a:lnSpc>
              <a:spcBef>
                <a:spcPts val="0"/>
              </a:spcBef>
              <a:spcAft>
                <a:spcPts val="0"/>
              </a:spcAft>
              <a:buNone/>
            </a:pPr>
            <a:r>
              <a:rPr lang="en" sz="1400" u="sng">
                <a:solidFill>
                  <a:schemeClr val="hlink"/>
                </a:solidFill>
                <a:hlinkClick r:id="rId3"/>
              </a:rPr>
              <a:t>https://youtu.be/BpIRYtzlPSQ</a:t>
            </a:r>
            <a:r>
              <a:rPr lang="en" sz="1400"/>
              <a:t> </a:t>
            </a:r>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813311fdb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813311fdb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The top photo is the phone photography based Qlone software (photogrammetry).</a:t>
            </a:r>
            <a:endParaRPr/>
          </a:p>
          <a:p>
            <a:pPr indent="-298450" lvl="0" marL="457200" rtl="0" algn="l">
              <a:spcBef>
                <a:spcPts val="0"/>
              </a:spcBef>
              <a:spcAft>
                <a:spcPts val="0"/>
              </a:spcAft>
              <a:buSzPts val="1100"/>
              <a:buChar char="●"/>
            </a:pPr>
            <a:r>
              <a:rPr lang="en"/>
              <a:t>Below is the Creaform Go!SCAN system that uses lasers and produces very high resolution scans.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813311fdbe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813311fdb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We won’t cover this, but it is very cool.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813311fdbe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813311fdb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We won’t cover this, but it is very cool.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813311fdbe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813311fdb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Scanning with lasers</a:t>
            </a:r>
            <a:endParaRPr/>
          </a:p>
          <a:p>
            <a:pPr indent="-298450" lvl="0" marL="457200" rtl="0" algn="l">
              <a:spcBef>
                <a:spcPts val="0"/>
              </a:spcBef>
              <a:spcAft>
                <a:spcPts val="0"/>
              </a:spcAft>
              <a:buSzPts val="1100"/>
              <a:buChar char="●"/>
            </a:pPr>
            <a:r>
              <a:rPr lang="en"/>
              <a:t>Modelling</a:t>
            </a:r>
            <a:endParaRPr/>
          </a:p>
          <a:p>
            <a:pPr indent="-298450" lvl="0" marL="457200" rtl="0" algn="l">
              <a:spcBef>
                <a:spcPts val="0"/>
              </a:spcBef>
              <a:spcAft>
                <a:spcPts val="0"/>
              </a:spcAft>
              <a:buSzPts val="1100"/>
              <a:buChar char="●"/>
            </a:pPr>
            <a:r>
              <a:rPr lang="en"/>
              <a:t>Photogrammetry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813311fdbe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813311fdb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3D Capture workflow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813311fdbe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813311fdb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4 Important Tips:</a:t>
            </a:r>
            <a:endParaRPr/>
          </a:p>
          <a:p>
            <a:pPr indent="-298450" lvl="0" marL="457200" rtl="0" algn="l">
              <a:spcBef>
                <a:spcPts val="0"/>
              </a:spcBef>
              <a:spcAft>
                <a:spcPts val="0"/>
              </a:spcAft>
              <a:buSzPts val="1100"/>
              <a:buChar char="●"/>
            </a:pPr>
            <a:r>
              <a:rPr lang="en"/>
              <a:t>Most object’s require a 2nd scan with a different orientation.</a:t>
            </a:r>
            <a:endParaRPr/>
          </a:p>
          <a:p>
            <a:pPr indent="-298450" lvl="0" marL="457200" rtl="0" algn="l">
              <a:spcBef>
                <a:spcPts val="0"/>
              </a:spcBef>
              <a:spcAft>
                <a:spcPts val="0"/>
              </a:spcAft>
              <a:buSzPts val="1100"/>
              <a:buChar char="●"/>
            </a:pPr>
            <a:r>
              <a:rPr lang="en"/>
              <a:t>Go slow when scanning.</a:t>
            </a:r>
            <a:endParaRPr/>
          </a:p>
          <a:p>
            <a:pPr indent="-298450" lvl="0" marL="457200" rtl="0" algn="l">
              <a:spcBef>
                <a:spcPts val="0"/>
              </a:spcBef>
              <a:spcAft>
                <a:spcPts val="0"/>
              </a:spcAft>
              <a:buSzPts val="1100"/>
              <a:buChar char="●"/>
            </a:pPr>
            <a:r>
              <a:rPr lang="en"/>
              <a:t>Object needs to be stable.</a:t>
            </a:r>
            <a:endParaRPr/>
          </a:p>
          <a:p>
            <a:pPr indent="-298450" lvl="0" marL="457200" rtl="0" algn="l">
              <a:spcBef>
                <a:spcPts val="0"/>
              </a:spcBef>
              <a:spcAft>
                <a:spcPts val="0"/>
              </a:spcAft>
              <a:buSzPts val="1100"/>
              <a:buChar char="●"/>
            </a:pPr>
            <a:r>
              <a:rPr lang="en"/>
              <a:t>Good lighting is important.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813311fdbe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813311fdbe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50479d2972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50479d297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 Id="rId3"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 Id="rId3"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 Id="rId3"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Lowercase- martletcorner">
  <p:cSld name="UVic Edge White Lowercase- martletcorner">
    <p:spTree>
      <p:nvGrpSpPr>
        <p:cNvPr id="50" name="Shape 50"/>
        <p:cNvGrpSpPr/>
        <p:nvPr/>
      </p:nvGrpSpPr>
      <p:grpSpPr>
        <a:xfrm>
          <a:off x="0" y="0"/>
          <a:ext cx="0" cy="0"/>
          <a:chOff x="0" y="0"/>
          <a:chExt cx="0" cy="0"/>
        </a:xfrm>
      </p:grpSpPr>
      <p:pic>
        <p:nvPicPr>
          <p:cNvPr descr="UC+M_04257_DigitalSignage_ppt_template_white2.jpg" id="51" name="Google Shape;51;p13"/>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52" name="Google Shape;52;p13"/>
          <p:cNvSpPr txBox="1"/>
          <p:nvPr>
            <p:ph type="title"/>
          </p:nvPr>
        </p:nvSpPr>
        <p:spPr>
          <a:xfrm>
            <a:off x="963030" y="648631"/>
            <a:ext cx="5777400" cy="1520100"/>
          </a:xfrm>
          <a:prstGeom prst="rect">
            <a:avLst/>
          </a:prstGeom>
          <a:noFill/>
          <a:ln>
            <a:noFill/>
          </a:ln>
        </p:spPr>
        <p:txBody>
          <a:bodyPr anchorCtr="0" anchor="t" bIns="91425" lIns="91425" spcFirstLastPara="1" rIns="91425" wrap="square" tIns="91425">
            <a:noAutofit/>
          </a:bodyPr>
          <a:lstStyle>
            <a:lvl1pPr indent="0" lvl="0" marL="0" marR="0" rtl="0" algn="l">
              <a:lnSpc>
                <a:spcPct val="80000"/>
              </a:lnSpc>
              <a:spcBef>
                <a:spcPts val="0"/>
              </a:spcBef>
              <a:spcAft>
                <a:spcPts val="0"/>
              </a:spcAft>
              <a:buSzPts val="28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9pPr>
          </a:lstStyle>
          <a:p/>
        </p:txBody>
      </p:sp>
      <p:sp>
        <p:nvSpPr>
          <p:cNvPr id="53" name="Google Shape;53;p13"/>
          <p:cNvSpPr txBox="1"/>
          <p:nvPr>
            <p:ph idx="1" type="body"/>
          </p:nvPr>
        </p:nvSpPr>
        <p:spPr>
          <a:xfrm>
            <a:off x="963031" y="4483934"/>
            <a:ext cx="5777400" cy="3681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500"/>
              </a:spcBef>
              <a:spcAft>
                <a:spcPts val="0"/>
              </a:spcAft>
              <a:buClr>
                <a:srgbClr val="004382"/>
              </a:buClr>
              <a:buSzPts val="1800"/>
              <a:buFont typeface="Calibri"/>
              <a:buNone/>
              <a:defRPr b="0" i="0" sz="26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4" name="Google Shape;54;p13"/>
          <p:cNvSpPr txBox="1"/>
          <p:nvPr>
            <p:ph idx="2" type="body"/>
          </p:nvPr>
        </p:nvSpPr>
        <p:spPr>
          <a:xfrm>
            <a:off x="963031" y="2429402"/>
            <a:ext cx="5777400" cy="17193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0"/>
              </a:spcBef>
              <a:spcAft>
                <a:spcPts val="0"/>
              </a:spcAft>
              <a:buClr>
                <a:srgbClr val="004382"/>
              </a:buClr>
              <a:buSzPts val="18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Uppercase-edge/logo">
  <p:cSld name="UVic Edge White Uppercase-edge/logo">
    <p:spTree>
      <p:nvGrpSpPr>
        <p:cNvPr id="58" name="Shape 58"/>
        <p:cNvGrpSpPr/>
        <p:nvPr/>
      </p:nvGrpSpPr>
      <p:grpSpPr>
        <a:xfrm>
          <a:off x="0" y="0"/>
          <a:ext cx="0" cy="0"/>
          <a:chOff x="0" y="0"/>
          <a:chExt cx="0" cy="0"/>
        </a:xfrm>
      </p:grpSpPr>
      <p:pic>
        <p:nvPicPr>
          <p:cNvPr descr="UC+M_04257_DigitalSignage_ppt_template_white4.jpg" id="59" name="Google Shape;59;p15"/>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60" name="Google Shape;60;p15"/>
          <p:cNvSpPr txBox="1"/>
          <p:nvPr>
            <p:ph type="title"/>
          </p:nvPr>
        </p:nvSpPr>
        <p:spPr>
          <a:xfrm>
            <a:off x="592581" y="677333"/>
            <a:ext cx="7587000" cy="14067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61" name="Google Shape;61;p15"/>
          <p:cNvSpPr txBox="1"/>
          <p:nvPr>
            <p:ph idx="1" type="body"/>
          </p:nvPr>
        </p:nvSpPr>
        <p:spPr>
          <a:xfrm>
            <a:off x="592581" y="2370667"/>
            <a:ext cx="7587000" cy="12927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2" name="Google Shape;62;p15"/>
          <p:cNvSpPr txBox="1"/>
          <p:nvPr>
            <p:ph idx="2" type="body"/>
          </p:nvPr>
        </p:nvSpPr>
        <p:spPr>
          <a:xfrm>
            <a:off x="3333268" y="4529666"/>
            <a:ext cx="4846500" cy="3915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393700" lvl="1" marL="914400" marR="0" rtl="0" algn="l">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8288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4pPr>
            <a:lvl5pPr indent="-228600" lvl="4" marL="22860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Lowercase-edge corner">
  <p:cSld name="UVic Edge White Lowercase-edge corner">
    <p:spTree>
      <p:nvGrpSpPr>
        <p:cNvPr id="63" name="Shape 63"/>
        <p:cNvGrpSpPr/>
        <p:nvPr/>
      </p:nvGrpSpPr>
      <p:grpSpPr>
        <a:xfrm>
          <a:off x="0" y="0"/>
          <a:ext cx="0" cy="0"/>
          <a:chOff x="0" y="0"/>
          <a:chExt cx="0" cy="0"/>
        </a:xfrm>
      </p:grpSpPr>
      <p:pic>
        <p:nvPicPr>
          <p:cNvPr descr="UC+M_04257_DigitalSignage_ppt_template_white.jpg" id="64" name="Google Shape;64;p16"/>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65" name="Google Shape;65;p16"/>
          <p:cNvSpPr txBox="1"/>
          <p:nvPr>
            <p:ph type="title"/>
          </p:nvPr>
        </p:nvSpPr>
        <p:spPr>
          <a:xfrm>
            <a:off x="634908" y="585131"/>
            <a:ext cx="6835500" cy="15201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66" name="Google Shape;66;p16"/>
          <p:cNvSpPr txBox="1"/>
          <p:nvPr>
            <p:ph idx="1" type="body"/>
          </p:nvPr>
        </p:nvSpPr>
        <p:spPr>
          <a:xfrm>
            <a:off x="634908" y="4515684"/>
            <a:ext cx="6835500" cy="368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7" name="Google Shape;67;p16"/>
          <p:cNvSpPr txBox="1"/>
          <p:nvPr>
            <p:ph idx="2" type="body"/>
          </p:nvPr>
        </p:nvSpPr>
        <p:spPr>
          <a:xfrm>
            <a:off x="634908" y="2561164"/>
            <a:ext cx="6835500" cy="16512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Uppercase-edge corner">
  <p:cSld name="UVic Edge White Uppercase-edge corner">
    <p:spTree>
      <p:nvGrpSpPr>
        <p:cNvPr id="68" name="Shape 68"/>
        <p:cNvGrpSpPr/>
        <p:nvPr/>
      </p:nvGrpSpPr>
      <p:grpSpPr>
        <a:xfrm>
          <a:off x="0" y="0"/>
          <a:ext cx="0" cy="0"/>
          <a:chOff x="0" y="0"/>
          <a:chExt cx="0" cy="0"/>
        </a:xfrm>
      </p:grpSpPr>
      <p:pic>
        <p:nvPicPr>
          <p:cNvPr descr="UC+M_04257_DigitalSignage_ppt_template_white.jpg" id="69" name="Google Shape;69;p17"/>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70" name="Google Shape;70;p17"/>
          <p:cNvSpPr txBox="1"/>
          <p:nvPr>
            <p:ph type="title"/>
          </p:nvPr>
        </p:nvSpPr>
        <p:spPr>
          <a:xfrm>
            <a:off x="634908" y="698500"/>
            <a:ext cx="7238100" cy="14067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71" name="Google Shape;71;p17"/>
          <p:cNvSpPr txBox="1"/>
          <p:nvPr>
            <p:ph idx="1" type="body"/>
          </p:nvPr>
        </p:nvSpPr>
        <p:spPr>
          <a:xfrm>
            <a:off x="634908" y="2603500"/>
            <a:ext cx="7238100" cy="1619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2" name="Google Shape;72;p17"/>
          <p:cNvSpPr txBox="1"/>
          <p:nvPr>
            <p:ph idx="2" type="body"/>
          </p:nvPr>
        </p:nvSpPr>
        <p:spPr>
          <a:xfrm>
            <a:off x="634908" y="4529666"/>
            <a:ext cx="7237500" cy="3915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393700" lvl="1" marL="914400" marR="0" rtl="0" algn="l">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8288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4pPr>
            <a:lvl5pPr indent="-228600" lvl="4" marL="22860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Lowercase- edge/logo corner">
  <p:cSld name="UVic Edge White Lowercase- edge/logo corner">
    <p:spTree>
      <p:nvGrpSpPr>
        <p:cNvPr id="73" name="Shape 73"/>
        <p:cNvGrpSpPr/>
        <p:nvPr/>
      </p:nvGrpSpPr>
      <p:grpSpPr>
        <a:xfrm>
          <a:off x="0" y="0"/>
          <a:ext cx="0" cy="0"/>
          <a:chOff x="0" y="0"/>
          <a:chExt cx="0" cy="0"/>
        </a:xfrm>
      </p:grpSpPr>
      <p:pic>
        <p:nvPicPr>
          <p:cNvPr descr="UC+M_04257_DigitalSignage_ppt_template_white3.jpg" id="74" name="Google Shape;74;p18"/>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75" name="Google Shape;75;p18"/>
          <p:cNvSpPr txBox="1"/>
          <p:nvPr>
            <p:ph type="title"/>
          </p:nvPr>
        </p:nvSpPr>
        <p:spPr>
          <a:xfrm>
            <a:off x="984108" y="701547"/>
            <a:ext cx="5692800" cy="15201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76" name="Google Shape;76;p18"/>
          <p:cNvSpPr txBox="1"/>
          <p:nvPr>
            <p:ph idx="1" type="body"/>
          </p:nvPr>
        </p:nvSpPr>
        <p:spPr>
          <a:xfrm>
            <a:off x="984108" y="2514068"/>
            <a:ext cx="5692800" cy="16875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7" name="Google Shape;77;p18"/>
          <p:cNvSpPr txBox="1"/>
          <p:nvPr>
            <p:ph idx="2" type="body"/>
          </p:nvPr>
        </p:nvSpPr>
        <p:spPr>
          <a:xfrm>
            <a:off x="984108" y="4526268"/>
            <a:ext cx="5688900" cy="368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Uppercase- edge/logo corner">
  <p:cSld name="UVic Edge White Uppercase- edge/logo corner">
    <p:spTree>
      <p:nvGrpSpPr>
        <p:cNvPr id="78" name="Shape 78"/>
        <p:cNvGrpSpPr/>
        <p:nvPr/>
      </p:nvGrpSpPr>
      <p:grpSpPr>
        <a:xfrm>
          <a:off x="0" y="0"/>
          <a:ext cx="0" cy="0"/>
          <a:chOff x="0" y="0"/>
          <a:chExt cx="0" cy="0"/>
        </a:xfrm>
      </p:grpSpPr>
      <p:pic>
        <p:nvPicPr>
          <p:cNvPr descr="UC+M_04257_DigitalSignage_ppt_template_white3.jpg" id="79" name="Google Shape;79;p19"/>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80" name="Google Shape;80;p19"/>
          <p:cNvSpPr txBox="1"/>
          <p:nvPr>
            <p:ph type="title"/>
          </p:nvPr>
        </p:nvSpPr>
        <p:spPr>
          <a:xfrm>
            <a:off x="994690" y="793750"/>
            <a:ext cx="5915100" cy="14067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81" name="Google Shape;81;p19"/>
          <p:cNvSpPr txBox="1"/>
          <p:nvPr>
            <p:ph idx="1" type="body"/>
          </p:nvPr>
        </p:nvSpPr>
        <p:spPr>
          <a:xfrm>
            <a:off x="994690" y="2508250"/>
            <a:ext cx="5915100" cy="17145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2" name="Google Shape;82;p19"/>
          <p:cNvSpPr txBox="1"/>
          <p:nvPr>
            <p:ph idx="2" type="body"/>
          </p:nvPr>
        </p:nvSpPr>
        <p:spPr>
          <a:xfrm>
            <a:off x="994690" y="4476684"/>
            <a:ext cx="5915100" cy="4764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393700" lvl="1" marL="914400" marR="0" rtl="0" algn="l">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8288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4pPr>
            <a:lvl5pPr indent="-228600" lvl="4" marL="22860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Lowercase- logo-edge corner">
  <p:cSld name="UVic Edge White Lowercase- logo-edge corner">
    <p:spTree>
      <p:nvGrpSpPr>
        <p:cNvPr id="83" name="Shape 83"/>
        <p:cNvGrpSpPr/>
        <p:nvPr/>
      </p:nvGrpSpPr>
      <p:grpSpPr>
        <a:xfrm>
          <a:off x="0" y="0"/>
          <a:ext cx="0" cy="0"/>
          <a:chOff x="0" y="0"/>
          <a:chExt cx="0" cy="0"/>
        </a:xfrm>
      </p:grpSpPr>
      <p:pic>
        <p:nvPicPr>
          <p:cNvPr descr="UC+M_04257_DigitalSignage_ppt_template_white.jpg" id="84" name="Google Shape;84;p20"/>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85" name="Google Shape;85;p20"/>
          <p:cNvSpPr txBox="1"/>
          <p:nvPr>
            <p:ph type="title"/>
          </p:nvPr>
        </p:nvSpPr>
        <p:spPr>
          <a:xfrm>
            <a:off x="1689346" y="585131"/>
            <a:ext cx="5781000" cy="1520100"/>
          </a:xfrm>
          <a:prstGeom prst="rect">
            <a:avLst/>
          </a:prstGeom>
          <a:noFill/>
          <a:ln>
            <a:noFill/>
          </a:ln>
        </p:spPr>
        <p:txBody>
          <a:bodyPr anchorCtr="0" anchor="t" bIns="45725" lIns="45725" spcFirstLastPara="1" rIns="45725" wrap="square" tIns="45725">
            <a:noAutofit/>
          </a:bodyPr>
          <a:lstStyle>
            <a:lvl1pPr indent="0" lvl="0" marL="0" marR="0" rtl="0" algn="l">
              <a:lnSpc>
                <a:spcPct val="9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86" name="Google Shape;86;p20"/>
          <p:cNvSpPr txBox="1"/>
          <p:nvPr>
            <p:ph idx="1" type="body"/>
          </p:nvPr>
        </p:nvSpPr>
        <p:spPr>
          <a:xfrm>
            <a:off x="1689346" y="4527314"/>
            <a:ext cx="5781000" cy="368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7" name="Google Shape;87;p20"/>
          <p:cNvSpPr txBox="1"/>
          <p:nvPr>
            <p:ph idx="2" type="body"/>
          </p:nvPr>
        </p:nvSpPr>
        <p:spPr>
          <a:xfrm>
            <a:off x="1689346" y="2561164"/>
            <a:ext cx="5781000" cy="16512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pic>
        <p:nvPicPr>
          <p:cNvPr descr="UVic_vert_648PC.eps" id="88" name="Google Shape;88;p20"/>
          <p:cNvPicPr preferRelativeResize="0"/>
          <p:nvPr/>
        </p:nvPicPr>
        <p:blipFill rotWithShape="1">
          <a:blip r:embed="rId3">
            <a:alphaModFix/>
          </a:blip>
          <a:srcRect b="0" l="0" r="0" t="0"/>
          <a:stretch/>
        </p:blipFill>
        <p:spPr>
          <a:xfrm>
            <a:off x="368094" y="3941009"/>
            <a:ext cx="635700" cy="9432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Uppercase- logo-edge corner">
  <p:cSld name="UVic Edge White Uppercase- logo-edge corner">
    <p:spTree>
      <p:nvGrpSpPr>
        <p:cNvPr id="89" name="Shape 89"/>
        <p:cNvGrpSpPr/>
        <p:nvPr/>
      </p:nvGrpSpPr>
      <p:grpSpPr>
        <a:xfrm>
          <a:off x="0" y="0"/>
          <a:ext cx="0" cy="0"/>
          <a:chOff x="0" y="0"/>
          <a:chExt cx="0" cy="0"/>
        </a:xfrm>
      </p:grpSpPr>
      <p:pic>
        <p:nvPicPr>
          <p:cNvPr descr="UC+M_04257_DigitalSignage_ppt_template_white.jpg" id="90" name="Google Shape;90;p21"/>
          <p:cNvPicPr preferRelativeResize="0"/>
          <p:nvPr/>
        </p:nvPicPr>
        <p:blipFill rotWithShape="1">
          <a:blip r:embed="rId2">
            <a:alphaModFix/>
          </a:blip>
          <a:srcRect b="0" l="0" r="0" t="0"/>
          <a:stretch/>
        </p:blipFill>
        <p:spPr>
          <a:xfrm>
            <a:off x="-5879" y="0"/>
            <a:ext cx="9142800" cy="5143500"/>
          </a:xfrm>
          <a:prstGeom prst="rect">
            <a:avLst/>
          </a:prstGeom>
          <a:noFill/>
          <a:ln>
            <a:noFill/>
          </a:ln>
        </p:spPr>
      </p:pic>
      <p:sp>
        <p:nvSpPr>
          <p:cNvPr id="91" name="Google Shape;91;p21"/>
          <p:cNvSpPr txBox="1"/>
          <p:nvPr>
            <p:ph type="title"/>
          </p:nvPr>
        </p:nvSpPr>
        <p:spPr>
          <a:xfrm>
            <a:off x="1661344" y="698500"/>
            <a:ext cx="6211500" cy="14067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92" name="Google Shape;92;p21"/>
          <p:cNvSpPr txBox="1"/>
          <p:nvPr>
            <p:ph idx="1" type="body"/>
          </p:nvPr>
        </p:nvSpPr>
        <p:spPr>
          <a:xfrm>
            <a:off x="1661343" y="2603500"/>
            <a:ext cx="6211500" cy="1619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3" name="Google Shape;93;p21"/>
          <p:cNvSpPr txBox="1"/>
          <p:nvPr>
            <p:ph idx="2" type="body"/>
          </p:nvPr>
        </p:nvSpPr>
        <p:spPr>
          <a:xfrm>
            <a:off x="1661344" y="4529666"/>
            <a:ext cx="6211200" cy="3915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393700" lvl="1" marL="914400" marR="0" rtl="0" algn="l">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8288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4pPr>
            <a:lvl5pPr indent="-228600" lvl="4" marL="22860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pic>
        <p:nvPicPr>
          <p:cNvPr descr="UVic_vert_648PC.eps" id="94" name="Google Shape;94;p21"/>
          <p:cNvPicPr preferRelativeResize="0"/>
          <p:nvPr/>
        </p:nvPicPr>
        <p:blipFill rotWithShape="1">
          <a:blip r:embed="rId3">
            <a:alphaModFix/>
          </a:blip>
          <a:srcRect b="0" l="0" r="0" t="0"/>
          <a:stretch/>
        </p:blipFill>
        <p:spPr>
          <a:xfrm>
            <a:off x="362215" y="3953150"/>
            <a:ext cx="635700" cy="9432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Lowercase- martletcorner">
  <p:cSld name="UVic Edge White Lowercase- martletcorner">
    <p:spTree>
      <p:nvGrpSpPr>
        <p:cNvPr id="95" name="Shape 95"/>
        <p:cNvGrpSpPr/>
        <p:nvPr/>
      </p:nvGrpSpPr>
      <p:grpSpPr>
        <a:xfrm>
          <a:off x="0" y="0"/>
          <a:ext cx="0" cy="0"/>
          <a:chOff x="0" y="0"/>
          <a:chExt cx="0" cy="0"/>
        </a:xfrm>
      </p:grpSpPr>
      <p:pic>
        <p:nvPicPr>
          <p:cNvPr descr="UC+M_04257_DigitalSignage_ppt_template_white2.jpg" id="96" name="Google Shape;96;p22"/>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97" name="Google Shape;97;p22"/>
          <p:cNvSpPr txBox="1"/>
          <p:nvPr>
            <p:ph type="title"/>
          </p:nvPr>
        </p:nvSpPr>
        <p:spPr>
          <a:xfrm>
            <a:off x="963030" y="648631"/>
            <a:ext cx="5777400" cy="15201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98" name="Google Shape;98;p22"/>
          <p:cNvSpPr txBox="1"/>
          <p:nvPr>
            <p:ph idx="1" type="body"/>
          </p:nvPr>
        </p:nvSpPr>
        <p:spPr>
          <a:xfrm>
            <a:off x="963031" y="4483934"/>
            <a:ext cx="5777400" cy="368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9" name="Google Shape;99;p22"/>
          <p:cNvSpPr txBox="1"/>
          <p:nvPr>
            <p:ph idx="2" type="body"/>
          </p:nvPr>
        </p:nvSpPr>
        <p:spPr>
          <a:xfrm>
            <a:off x="963031" y="2429402"/>
            <a:ext cx="5777400" cy="17193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Uppercase- martletcorner">
  <p:cSld name="UVic Edge White Uppercase- martletcorner">
    <p:spTree>
      <p:nvGrpSpPr>
        <p:cNvPr id="100" name="Shape 100"/>
        <p:cNvGrpSpPr/>
        <p:nvPr/>
      </p:nvGrpSpPr>
      <p:grpSpPr>
        <a:xfrm>
          <a:off x="0" y="0"/>
          <a:ext cx="0" cy="0"/>
          <a:chOff x="0" y="0"/>
          <a:chExt cx="0" cy="0"/>
        </a:xfrm>
      </p:grpSpPr>
      <p:pic>
        <p:nvPicPr>
          <p:cNvPr descr="UC+M_04257_DigitalSignage_ppt_template_white2.jpg" id="101" name="Google Shape;101;p23"/>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102" name="Google Shape;102;p23"/>
          <p:cNvSpPr txBox="1"/>
          <p:nvPr>
            <p:ph type="title"/>
          </p:nvPr>
        </p:nvSpPr>
        <p:spPr>
          <a:xfrm>
            <a:off x="994689" y="730250"/>
            <a:ext cx="6042300" cy="14067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103" name="Google Shape;103;p23"/>
          <p:cNvSpPr txBox="1"/>
          <p:nvPr>
            <p:ph idx="1" type="body"/>
          </p:nvPr>
        </p:nvSpPr>
        <p:spPr>
          <a:xfrm>
            <a:off x="994689" y="2487085"/>
            <a:ext cx="6042300" cy="1619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4" name="Google Shape;104;p23"/>
          <p:cNvSpPr txBox="1"/>
          <p:nvPr>
            <p:ph idx="2" type="body"/>
          </p:nvPr>
        </p:nvSpPr>
        <p:spPr>
          <a:xfrm>
            <a:off x="994689" y="4529666"/>
            <a:ext cx="6042300" cy="3915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393700" lvl="1" marL="914400" marR="0" rtl="0" algn="l">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8288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4pPr>
            <a:lvl5pPr indent="-228600" lvl="4" marL="22860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Lowercase-edgebtm">
  <p:cSld name="UVic Edge White Lowercase-edgebtm">
    <p:spTree>
      <p:nvGrpSpPr>
        <p:cNvPr id="105" name="Shape 105"/>
        <p:cNvGrpSpPr/>
        <p:nvPr/>
      </p:nvGrpSpPr>
      <p:grpSpPr>
        <a:xfrm>
          <a:off x="0" y="0"/>
          <a:ext cx="0" cy="0"/>
          <a:chOff x="0" y="0"/>
          <a:chExt cx="0" cy="0"/>
        </a:xfrm>
      </p:grpSpPr>
      <p:pic>
        <p:nvPicPr>
          <p:cNvPr descr="UC+M_04257_DigitalSignage_ppt_template_whitepg4.jpg" id="106" name="Google Shape;106;p24"/>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107" name="Google Shape;107;p24"/>
          <p:cNvSpPr txBox="1"/>
          <p:nvPr>
            <p:ph idx="1" type="body"/>
          </p:nvPr>
        </p:nvSpPr>
        <p:spPr>
          <a:xfrm>
            <a:off x="634908" y="4151129"/>
            <a:ext cx="5118600" cy="368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8" name="Google Shape;108;p24"/>
          <p:cNvSpPr txBox="1"/>
          <p:nvPr>
            <p:ph idx="2" type="body"/>
          </p:nvPr>
        </p:nvSpPr>
        <p:spPr>
          <a:xfrm>
            <a:off x="634908" y="2307166"/>
            <a:ext cx="6872400" cy="12504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9" name="Google Shape;109;p24"/>
          <p:cNvSpPr txBox="1"/>
          <p:nvPr>
            <p:ph type="title"/>
          </p:nvPr>
        </p:nvSpPr>
        <p:spPr>
          <a:xfrm>
            <a:off x="634908" y="638706"/>
            <a:ext cx="7942500" cy="13404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Uppercase-edgebtm">
  <p:cSld name="UVic Edge White Uppercase-edgebtm">
    <p:spTree>
      <p:nvGrpSpPr>
        <p:cNvPr id="110" name="Shape 110"/>
        <p:cNvGrpSpPr/>
        <p:nvPr/>
      </p:nvGrpSpPr>
      <p:grpSpPr>
        <a:xfrm>
          <a:off x="0" y="0"/>
          <a:ext cx="0" cy="0"/>
          <a:chOff x="0" y="0"/>
          <a:chExt cx="0" cy="0"/>
        </a:xfrm>
      </p:grpSpPr>
      <p:pic>
        <p:nvPicPr>
          <p:cNvPr descr="UC+M_04257_DigitalSignage_ppt_template_whitepg4.jpg" id="111" name="Google Shape;111;p25"/>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112" name="Google Shape;112;p25"/>
          <p:cNvSpPr txBox="1"/>
          <p:nvPr>
            <p:ph type="title"/>
          </p:nvPr>
        </p:nvSpPr>
        <p:spPr>
          <a:xfrm>
            <a:off x="592581" y="677333"/>
            <a:ext cx="7587000" cy="14067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113" name="Google Shape;113;p25"/>
          <p:cNvSpPr txBox="1"/>
          <p:nvPr>
            <p:ph idx="1" type="body"/>
          </p:nvPr>
        </p:nvSpPr>
        <p:spPr>
          <a:xfrm>
            <a:off x="592581" y="2370667"/>
            <a:ext cx="6185700" cy="12927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4" name="Google Shape;114;p25"/>
          <p:cNvSpPr txBox="1"/>
          <p:nvPr>
            <p:ph idx="2" type="body"/>
          </p:nvPr>
        </p:nvSpPr>
        <p:spPr>
          <a:xfrm>
            <a:off x="592581" y="4053389"/>
            <a:ext cx="4846500" cy="3915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393700" lvl="1" marL="914400" marR="0" rtl="0" algn="l">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8288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4pPr>
            <a:lvl5pPr indent="-228600" lvl="4" marL="22860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Lowercase-edgebtm-mart">
  <p:cSld name="UVic Edge White Lowercase-edgebtm-mart">
    <p:spTree>
      <p:nvGrpSpPr>
        <p:cNvPr id="115" name="Shape 115"/>
        <p:cNvGrpSpPr/>
        <p:nvPr/>
      </p:nvGrpSpPr>
      <p:grpSpPr>
        <a:xfrm>
          <a:off x="0" y="0"/>
          <a:ext cx="0" cy="0"/>
          <a:chOff x="0" y="0"/>
          <a:chExt cx="0" cy="0"/>
        </a:xfrm>
      </p:grpSpPr>
      <p:pic>
        <p:nvPicPr>
          <p:cNvPr descr="UC+M_04257_DigitalSignage_ppt_template_whitepg8.jpg" id="116" name="Google Shape;116;p26"/>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117" name="Google Shape;117;p26"/>
          <p:cNvSpPr txBox="1"/>
          <p:nvPr>
            <p:ph idx="1" type="body"/>
          </p:nvPr>
        </p:nvSpPr>
        <p:spPr>
          <a:xfrm>
            <a:off x="634908" y="4151129"/>
            <a:ext cx="5118600" cy="368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8" name="Google Shape;118;p26"/>
          <p:cNvSpPr txBox="1"/>
          <p:nvPr>
            <p:ph idx="2" type="body"/>
          </p:nvPr>
        </p:nvSpPr>
        <p:spPr>
          <a:xfrm>
            <a:off x="634908" y="2307166"/>
            <a:ext cx="6872400" cy="12504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9" name="Google Shape;119;p26"/>
          <p:cNvSpPr txBox="1"/>
          <p:nvPr>
            <p:ph type="title"/>
          </p:nvPr>
        </p:nvSpPr>
        <p:spPr>
          <a:xfrm>
            <a:off x="634908" y="638706"/>
            <a:ext cx="7942500" cy="13404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Uppercase-edgebtm-mart">
  <p:cSld name="UVic Edge White Uppercase-edgebtm-mart">
    <p:spTree>
      <p:nvGrpSpPr>
        <p:cNvPr id="120" name="Shape 120"/>
        <p:cNvGrpSpPr/>
        <p:nvPr/>
      </p:nvGrpSpPr>
      <p:grpSpPr>
        <a:xfrm>
          <a:off x="0" y="0"/>
          <a:ext cx="0" cy="0"/>
          <a:chOff x="0" y="0"/>
          <a:chExt cx="0" cy="0"/>
        </a:xfrm>
      </p:grpSpPr>
      <p:pic>
        <p:nvPicPr>
          <p:cNvPr descr="UC+M_04257_DigitalSignage_ppt_template_whitepg8.jpg" id="121" name="Google Shape;121;p27"/>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122" name="Google Shape;122;p27"/>
          <p:cNvSpPr txBox="1"/>
          <p:nvPr>
            <p:ph type="title"/>
          </p:nvPr>
        </p:nvSpPr>
        <p:spPr>
          <a:xfrm>
            <a:off x="592581" y="677333"/>
            <a:ext cx="7587000" cy="14067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123" name="Google Shape;123;p27"/>
          <p:cNvSpPr txBox="1"/>
          <p:nvPr>
            <p:ph idx="1" type="body"/>
          </p:nvPr>
        </p:nvSpPr>
        <p:spPr>
          <a:xfrm>
            <a:off x="592581" y="2370667"/>
            <a:ext cx="6185700" cy="12927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4" name="Google Shape;124;p27"/>
          <p:cNvSpPr txBox="1"/>
          <p:nvPr>
            <p:ph idx="2" type="body"/>
          </p:nvPr>
        </p:nvSpPr>
        <p:spPr>
          <a:xfrm>
            <a:off x="592581" y="4053389"/>
            <a:ext cx="4846500" cy="3915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393700" lvl="1" marL="914400" marR="0" rtl="0" algn="l">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8288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4pPr>
            <a:lvl5pPr indent="-228600" lvl="4" marL="22860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Lowercase-edge/logo">
  <p:cSld name="UVic Edge White Lowercase-edge/logo">
    <p:spTree>
      <p:nvGrpSpPr>
        <p:cNvPr id="125" name="Shape 125"/>
        <p:cNvGrpSpPr/>
        <p:nvPr/>
      </p:nvGrpSpPr>
      <p:grpSpPr>
        <a:xfrm>
          <a:off x="0" y="0"/>
          <a:ext cx="0" cy="0"/>
          <a:chOff x="0" y="0"/>
          <a:chExt cx="0" cy="0"/>
        </a:xfrm>
      </p:grpSpPr>
      <p:pic>
        <p:nvPicPr>
          <p:cNvPr descr="UC+M_04257_DigitalSignage_ppt_template_white4.jpg" id="126" name="Google Shape;126;p28"/>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127" name="Google Shape;127;p28"/>
          <p:cNvSpPr txBox="1"/>
          <p:nvPr>
            <p:ph idx="1" type="body"/>
          </p:nvPr>
        </p:nvSpPr>
        <p:spPr>
          <a:xfrm>
            <a:off x="3458920" y="4519428"/>
            <a:ext cx="5118600" cy="368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8" name="Google Shape;128;p28"/>
          <p:cNvSpPr txBox="1"/>
          <p:nvPr>
            <p:ph idx="2" type="body"/>
          </p:nvPr>
        </p:nvSpPr>
        <p:spPr>
          <a:xfrm>
            <a:off x="634908" y="2307166"/>
            <a:ext cx="7942500" cy="12504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9" name="Google Shape;129;p28"/>
          <p:cNvSpPr txBox="1"/>
          <p:nvPr>
            <p:ph type="title"/>
          </p:nvPr>
        </p:nvSpPr>
        <p:spPr>
          <a:xfrm>
            <a:off x="634908" y="638706"/>
            <a:ext cx="7942500" cy="13404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Lowercase-bluebar">
  <p:cSld name="UVic Edge White Lowercase-bluebar">
    <p:spTree>
      <p:nvGrpSpPr>
        <p:cNvPr id="130" name="Shape 130"/>
        <p:cNvGrpSpPr/>
        <p:nvPr/>
      </p:nvGrpSpPr>
      <p:grpSpPr>
        <a:xfrm>
          <a:off x="0" y="0"/>
          <a:ext cx="0" cy="0"/>
          <a:chOff x="0" y="0"/>
          <a:chExt cx="0" cy="0"/>
        </a:xfrm>
      </p:grpSpPr>
      <p:pic>
        <p:nvPicPr>
          <p:cNvPr descr="UC+M_04257_DigitalSignage_ppt_template_white5.jpg" id="131" name="Google Shape;131;p29"/>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132" name="Google Shape;132;p29"/>
          <p:cNvSpPr txBox="1"/>
          <p:nvPr>
            <p:ph idx="1" type="body"/>
          </p:nvPr>
        </p:nvSpPr>
        <p:spPr>
          <a:xfrm>
            <a:off x="4126902" y="4530357"/>
            <a:ext cx="4190400" cy="368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chemeClr val="lt1"/>
              </a:buClr>
              <a:buSzPts val="700"/>
              <a:buFont typeface="Calibri"/>
              <a:buNone/>
              <a:defRPr b="0" i="0" sz="2600" u="none" cap="none" strike="noStrike">
                <a:solidFill>
                  <a:schemeClr val="lt1"/>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3" name="Google Shape;133;p29"/>
          <p:cNvSpPr txBox="1"/>
          <p:nvPr>
            <p:ph type="title"/>
          </p:nvPr>
        </p:nvSpPr>
        <p:spPr>
          <a:xfrm>
            <a:off x="571417" y="765707"/>
            <a:ext cx="7745700" cy="14568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134" name="Google Shape;134;p29"/>
          <p:cNvSpPr txBox="1"/>
          <p:nvPr>
            <p:ph idx="2" type="body"/>
          </p:nvPr>
        </p:nvSpPr>
        <p:spPr>
          <a:xfrm>
            <a:off x="571417" y="2402416"/>
            <a:ext cx="7745700" cy="12612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Uppercase-bluebar">
  <p:cSld name="UVic Edge White Uppercase-bluebar">
    <p:spTree>
      <p:nvGrpSpPr>
        <p:cNvPr id="135" name="Shape 135"/>
        <p:cNvGrpSpPr/>
        <p:nvPr/>
      </p:nvGrpSpPr>
      <p:grpSpPr>
        <a:xfrm>
          <a:off x="0" y="0"/>
          <a:ext cx="0" cy="0"/>
          <a:chOff x="0" y="0"/>
          <a:chExt cx="0" cy="0"/>
        </a:xfrm>
      </p:grpSpPr>
      <p:pic>
        <p:nvPicPr>
          <p:cNvPr descr="UC+M_04257_DigitalSignage_ppt_template_white5.jpg" id="136" name="Google Shape;136;p30"/>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137" name="Google Shape;137;p30"/>
          <p:cNvSpPr txBox="1"/>
          <p:nvPr>
            <p:ph type="title"/>
          </p:nvPr>
        </p:nvSpPr>
        <p:spPr>
          <a:xfrm>
            <a:off x="592581" y="772583"/>
            <a:ext cx="7587000" cy="14067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138" name="Google Shape;138;p30"/>
          <p:cNvSpPr txBox="1"/>
          <p:nvPr>
            <p:ph idx="1" type="body"/>
          </p:nvPr>
        </p:nvSpPr>
        <p:spPr>
          <a:xfrm>
            <a:off x="592581" y="2434168"/>
            <a:ext cx="7587000" cy="12276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9" name="Google Shape;139;p30"/>
          <p:cNvSpPr txBox="1"/>
          <p:nvPr>
            <p:ph idx="2" type="body"/>
          </p:nvPr>
        </p:nvSpPr>
        <p:spPr>
          <a:xfrm>
            <a:off x="4137484" y="4529666"/>
            <a:ext cx="4042200" cy="3915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chemeClr val="lt1"/>
              </a:buClr>
              <a:buSzPts val="700"/>
              <a:buFont typeface="Calibri"/>
              <a:buNone/>
              <a:defRPr b="0" i="0" sz="2600" u="none" cap="none" strike="noStrike">
                <a:solidFill>
                  <a:schemeClr val="lt1"/>
                </a:solidFill>
                <a:latin typeface="Calibri"/>
                <a:ea typeface="Calibri"/>
                <a:cs typeface="Calibri"/>
                <a:sym typeface="Calibri"/>
              </a:defRPr>
            </a:lvl1pPr>
            <a:lvl2pPr indent="-393700" lvl="1" marL="914400" marR="0" rtl="0" algn="l">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8288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4pPr>
            <a:lvl5pPr indent="-228600" lvl="4" marL="22860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Lowercase-Mark">
  <p:cSld name="UVic Edge White Lowercase-Mark">
    <p:spTree>
      <p:nvGrpSpPr>
        <p:cNvPr id="140" name="Shape 140"/>
        <p:cNvGrpSpPr/>
        <p:nvPr/>
      </p:nvGrpSpPr>
      <p:grpSpPr>
        <a:xfrm>
          <a:off x="0" y="0"/>
          <a:ext cx="0" cy="0"/>
          <a:chOff x="0" y="0"/>
          <a:chExt cx="0" cy="0"/>
        </a:xfrm>
      </p:grpSpPr>
      <p:pic>
        <p:nvPicPr>
          <p:cNvPr descr="UC+M_04257_DigitalSignage_ppt_template_white6.jpg" id="141" name="Google Shape;141;p31"/>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142" name="Google Shape;142;p31"/>
          <p:cNvSpPr txBox="1"/>
          <p:nvPr>
            <p:ph type="title"/>
          </p:nvPr>
        </p:nvSpPr>
        <p:spPr>
          <a:xfrm>
            <a:off x="878290" y="690963"/>
            <a:ext cx="6455100" cy="15201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pic>
        <p:nvPicPr>
          <p:cNvPr descr="UVic_vert_rev.eps" id="143" name="Google Shape;143;p31"/>
          <p:cNvPicPr preferRelativeResize="0"/>
          <p:nvPr/>
        </p:nvPicPr>
        <p:blipFill rotWithShape="1">
          <a:blip r:embed="rId3">
            <a:alphaModFix/>
          </a:blip>
          <a:srcRect b="0" l="0" r="0" t="0"/>
          <a:stretch/>
        </p:blipFill>
        <p:spPr>
          <a:xfrm>
            <a:off x="7962164" y="426382"/>
            <a:ext cx="636000" cy="943200"/>
          </a:xfrm>
          <a:prstGeom prst="rect">
            <a:avLst/>
          </a:prstGeom>
          <a:noFill/>
          <a:ln>
            <a:noFill/>
          </a:ln>
        </p:spPr>
      </p:pic>
      <p:sp>
        <p:nvSpPr>
          <p:cNvPr id="144" name="Google Shape;144;p31"/>
          <p:cNvSpPr txBox="1"/>
          <p:nvPr>
            <p:ph idx="1" type="body"/>
          </p:nvPr>
        </p:nvSpPr>
        <p:spPr>
          <a:xfrm>
            <a:off x="4380866" y="4452577"/>
            <a:ext cx="4317900" cy="3681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5" name="Google Shape;145;p31"/>
          <p:cNvSpPr txBox="1"/>
          <p:nvPr>
            <p:ph idx="2" type="body"/>
          </p:nvPr>
        </p:nvSpPr>
        <p:spPr>
          <a:xfrm>
            <a:off x="878290" y="2360084"/>
            <a:ext cx="6455100" cy="14499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Vic Edge White Uppercase-Mark">
  <p:cSld name="UVic Edge White Uppercase-Mark">
    <p:spTree>
      <p:nvGrpSpPr>
        <p:cNvPr id="146" name="Shape 146"/>
        <p:cNvGrpSpPr/>
        <p:nvPr/>
      </p:nvGrpSpPr>
      <p:grpSpPr>
        <a:xfrm>
          <a:off x="0" y="0"/>
          <a:ext cx="0" cy="0"/>
          <a:chOff x="0" y="0"/>
          <a:chExt cx="0" cy="0"/>
        </a:xfrm>
      </p:grpSpPr>
      <p:pic>
        <p:nvPicPr>
          <p:cNvPr descr="UC+M_04257_DigitalSignage_ppt_template_white6.jpg" id="147" name="Google Shape;147;p32"/>
          <p:cNvPicPr preferRelativeResize="0"/>
          <p:nvPr/>
        </p:nvPicPr>
        <p:blipFill rotWithShape="1">
          <a:blip r:embed="rId2">
            <a:alphaModFix/>
          </a:blip>
          <a:srcRect b="0" l="0" r="0" t="0"/>
          <a:stretch/>
        </p:blipFill>
        <p:spPr>
          <a:xfrm>
            <a:off x="0" y="0"/>
            <a:ext cx="9142800" cy="5143500"/>
          </a:xfrm>
          <a:prstGeom prst="rect">
            <a:avLst/>
          </a:prstGeom>
          <a:noFill/>
          <a:ln>
            <a:noFill/>
          </a:ln>
        </p:spPr>
      </p:pic>
      <p:sp>
        <p:nvSpPr>
          <p:cNvPr id="148" name="Google Shape;148;p32"/>
          <p:cNvSpPr txBox="1"/>
          <p:nvPr>
            <p:ph type="title"/>
          </p:nvPr>
        </p:nvSpPr>
        <p:spPr>
          <a:xfrm>
            <a:off x="846545" y="772583"/>
            <a:ext cx="6687600" cy="14067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rgbClr val="004382"/>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149" name="Google Shape;149;p32"/>
          <p:cNvSpPr txBox="1"/>
          <p:nvPr>
            <p:ph idx="1" type="body"/>
          </p:nvPr>
        </p:nvSpPr>
        <p:spPr>
          <a:xfrm>
            <a:off x="846545" y="2434168"/>
            <a:ext cx="6687600" cy="14607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0"/>
              </a:spcBef>
              <a:spcAft>
                <a:spcPts val="0"/>
              </a:spcAft>
              <a:buClr>
                <a:srgbClr val="004382"/>
              </a:buClr>
              <a:buSzPts val="700"/>
              <a:buFont typeface="Calibri"/>
              <a:buNone/>
              <a:defRPr b="0" i="0" sz="3400" u="none" cap="none" strike="noStrike">
                <a:solidFill>
                  <a:srgbClr val="004382"/>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0" name="Google Shape;150;p32"/>
          <p:cNvSpPr txBox="1"/>
          <p:nvPr>
            <p:ph idx="2" type="body"/>
          </p:nvPr>
        </p:nvSpPr>
        <p:spPr>
          <a:xfrm>
            <a:off x="4465520" y="4450323"/>
            <a:ext cx="4132800" cy="3915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500"/>
              </a:spcBef>
              <a:spcAft>
                <a:spcPts val="0"/>
              </a:spcAft>
              <a:buClr>
                <a:srgbClr val="004382"/>
              </a:buClr>
              <a:buSzPts val="700"/>
              <a:buFont typeface="Calibri"/>
              <a:buNone/>
              <a:defRPr b="0" i="0" sz="2600" u="none" cap="none" strike="noStrike">
                <a:solidFill>
                  <a:srgbClr val="004382"/>
                </a:solidFill>
                <a:latin typeface="Calibri"/>
                <a:ea typeface="Calibri"/>
                <a:cs typeface="Calibri"/>
                <a:sym typeface="Calibri"/>
              </a:defRPr>
            </a:lvl1pPr>
            <a:lvl2pPr indent="-393700" lvl="1" marL="914400" marR="0" rtl="0" algn="l">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8288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4pPr>
            <a:lvl5pPr indent="-228600" lvl="4" marL="2286000" marR="0" rtl="0" algn="l">
              <a:spcBef>
                <a:spcPts val="500"/>
              </a:spcBef>
              <a:spcAft>
                <a:spcPts val="0"/>
              </a:spcAft>
              <a:buClr>
                <a:schemeClr val="lt1"/>
              </a:buClr>
              <a:buSzPts val="2000"/>
              <a:buFont typeface="Arial"/>
              <a:buNone/>
              <a:defRPr b="0" i="0" sz="26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19" Type="http://schemas.openxmlformats.org/officeDocument/2006/relationships/theme" Target="../theme/theme2.xml"/><Relationship Id="rId6" Type="http://schemas.openxmlformats.org/officeDocument/2006/relationships/slideLayout" Target="../slideLayouts/slideLayout18.xml"/><Relationship Id="rId18" Type="http://schemas.openxmlformats.org/officeDocument/2006/relationships/slideLayout" Target="../slideLayouts/slideLayout30.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 name="Shape 55"/>
        <p:cNvGrpSpPr/>
        <p:nvPr/>
      </p:nvGrpSpPr>
      <p:grpSpPr>
        <a:xfrm>
          <a:off x="0" y="0"/>
          <a:ext cx="0" cy="0"/>
          <a:chOff x="0" y="0"/>
          <a:chExt cx="0" cy="0"/>
        </a:xfrm>
      </p:grpSpPr>
      <p:sp>
        <p:nvSpPr>
          <p:cNvPr id="56" name="Google Shape;56;p14"/>
          <p:cNvSpPr txBox="1"/>
          <p:nvPr>
            <p:ph type="title"/>
          </p:nvPr>
        </p:nvSpPr>
        <p:spPr>
          <a:xfrm>
            <a:off x="882383" y="595715"/>
            <a:ext cx="6055500" cy="1520100"/>
          </a:xfrm>
          <a:prstGeom prst="rect">
            <a:avLst/>
          </a:prstGeom>
          <a:noFill/>
          <a:ln>
            <a:noFill/>
          </a:ln>
        </p:spPr>
        <p:txBody>
          <a:bodyPr anchorCtr="0" anchor="t" bIns="45725" lIns="45725" spcFirstLastPara="1" rIns="45725" wrap="square" tIns="45725">
            <a:noAutofit/>
          </a:bodyPr>
          <a:lstStyle>
            <a:lvl1pPr indent="0" lvl="0" marL="0" marR="0" rtl="0" algn="l">
              <a:lnSpc>
                <a:spcPct val="80000"/>
              </a:lnSpc>
              <a:spcBef>
                <a:spcPts val="0"/>
              </a:spcBef>
              <a:spcAft>
                <a:spcPts val="0"/>
              </a:spcAft>
              <a:buSzPts val="700"/>
              <a:buNone/>
              <a:defRPr b="0" i="0" sz="56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700"/>
              <a:buNone/>
              <a:defRPr b="0" i="0" sz="4400" u="none" cap="none" strike="noStrike">
                <a:solidFill>
                  <a:schemeClr val="dk1"/>
                </a:solidFill>
                <a:latin typeface="Calibri"/>
                <a:ea typeface="Calibri"/>
                <a:cs typeface="Calibri"/>
                <a:sym typeface="Calibri"/>
              </a:defRPr>
            </a:lvl9pPr>
          </a:lstStyle>
          <a:p/>
        </p:txBody>
      </p:sp>
      <p:sp>
        <p:nvSpPr>
          <p:cNvPr id="57" name="Google Shape;57;p14"/>
          <p:cNvSpPr txBox="1"/>
          <p:nvPr>
            <p:ph idx="1" type="body"/>
          </p:nvPr>
        </p:nvSpPr>
        <p:spPr>
          <a:xfrm>
            <a:off x="903673" y="2329846"/>
            <a:ext cx="6051900" cy="902700"/>
          </a:xfrm>
          <a:prstGeom prst="rect">
            <a:avLst/>
          </a:prstGeom>
          <a:noFill/>
          <a:ln>
            <a:noFill/>
          </a:ln>
        </p:spPr>
        <p:txBody>
          <a:bodyPr anchorCtr="0" anchor="t" bIns="45725" lIns="45725" spcFirstLastPara="1" rIns="45725" wrap="square" tIns="45725">
            <a:noAutofit/>
          </a:bodyPr>
          <a:lstStyle>
            <a:lvl1pPr indent="-228600" lvl="0" marL="457200" marR="0" rtl="0" algn="l">
              <a:lnSpc>
                <a:spcPct val="90000"/>
              </a:lnSpc>
              <a:spcBef>
                <a:spcPts val="700"/>
              </a:spcBef>
              <a:spcAft>
                <a:spcPts val="0"/>
              </a:spcAft>
              <a:buClr>
                <a:schemeClr val="lt1"/>
              </a:buClr>
              <a:buSzPts val="700"/>
              <a:buFont typeface="Calibri"/>
              <a:buNone/>
              <a:defRPr b="0" i="0" sz="3400" u="none" cap="none" strike="noStrike">
                <a:solidFill>
                  <a:schemeClr val="lt1"/>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xml"/><Relationship Id="rId3" Type="http://schemas.openxmlformats.org/officeDocument/2006/relationships/hyperlink" Target="https://oac.uvic.ca/dsc/" TargetMode="External"/><Relationship Id="rId4" Type="http://schemas.openxmlformats.org/officeDocument/2006/relationships/image" Target="../media/image3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mailto:dscommons@uvic.c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8.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www.youtube.com/watch?v=9viR6U-D2Co" TargetMode="Externa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www.youtube.com/watch?v=tt6rn5fVnN4" TargetMode="Externa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www.youtube.com/watch?v=QTNg3oEYR94" TargetMode="External"/><Relationship Id="rId4" Type="http://schemas.openxmlformats.org/officeDocument/2006/relationships/image" Target="../media/image2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www.wastelandclimateanxiety.com/3d-tour" TargetMode="External"/><Relationship Id="rId4" Type="http://schemas.openxmlformats.org/officeDocument/2006/relationships/image" Target="../media/image15.png"/><Relationship Id="rId5" Type="http://schemas.openxmlformats.org/officeDocument/2006/relationships/hyperlink" Target="https://www.wastelandclimateanxiety.com/3d-tou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www.marzipano.net/demos.html" TargetMode="Externa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aframe.io/examples/showcase/anime-UI/" TargetMode="Externa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www.youtube.com/watch?v=BpIRYtzlPSQ" TargetMode="Externa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hyperlink" Target="http://www.youtube.com/watch?v=MSkyNBX45Bg" TargetMode="Externa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4.png"/><Relationship Id="rId5"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hyperlink" Target="https://oac.uvic.ca/dsc/" TargetMode="Externa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3"/>
          <p:cNvSpPr txBox="1"/>
          <p:nvPr>
            <p:ph type="title"/>
          </p:nvPr>
        </p:nvSpPr>
        <p:spPr>
          <a:xfrm>
            <a:off x="230601" y="107700"/>
            <a:ext cx="7908300" cy="1941600"/>
          </a:xfrm>
          <a:prstGeom prst="rect">
            <a:avLst/>
          </a:prstGeom>
        </p:spPr>
        <p:txBody>
          <a:bodyPr anchorCtr="0" anchor="t" bIns="45725" lIns="45725" spcFirstLastPara="1" rIns="45725" wrap="square" tIns="45725">
            <a:noAutofit/>
          </a:bodyPr>
          <a:lstStyle/>
          <a:p>
            <a:pPr indent="0" lvl="0" marL="0" rtl="0" algn="l">
              <a:spcBef>
                <a:spcPts val="0"/>
              </a:spcBef>
              <a:spcAft>
                <a:spcPts val="0"/>
              </a:spcAft>
              <a:buNone/>
            </a:pPr>
            <a:r>
              <a:rPr lang="en" sz="5000"/>
              <a:t>Introduction to </a:t>
            </a:r>
            <a:r>
              <a:rPr lang="en" sz="5000"/>
              <a:t>Virtual Reality, Augmented Reality</a:t>
            </a:r>
            <a:br>
              <a:rPr lang="en" sz="5000"/>
            </a:br>
            <a:r>
              <a:rPr lang="en"/>
              <a:t>&amp; 360-Tours</a:t>
            </a:r>
            <a:endParaRPr/>
          </a:p>
        </p:txBody>
      </p:sp>
      <p:sp>
        <p:nvSpPr>
          <p:cNvPr id="156" name="Google Shape;156;p33"/>
          <p:cNvSpPr txBox="1"/>
          <p:nvPr>
            <p:ph idx="1" type="body"/>
          </p:nvPr>
        </p:nvSpPr>
        <p:spPr>
          <a:xfrm>
            <a:off x="4549225" y="4014000"/>
            <a:ext cx="4161600" cy="1062600"/>
          </a:xfrm>
          <a:prstGeom prst="rect">
            <a:avLst/>
          </a:prstGeom>
        </p:spPr>
        <p:txBody>
          <a:bodyPr anchorCtr="0" anchor="t" bIns="45725" lIns="45725" spcFirstLastPara="1" rIns="45725" wrap="square" tIns="45725">
            <a:noAutofit/>
          </a:bodyPr>
          <a:lstStyle/>
          <a:p>
            <a:pPr indent="0" lvl="0" marL="0" rtl="0" algn="l">
              <a:spcBef>
                <a:spcPts val="500"/>
              </a:spcBef>
              <a:spcAft>
                <a:spcPts val="0"/>
              </a:spcAft>
              <a:buNone/>
            </a:pPr>
            <a:r>
              <a:rPr lang="en"/>
              <a:t>dscommons@uvic.ca</a:t>
            </a:r>
            <a:endParaRPr/>
          </a:p>
          <a:p>
            <a:pPr indent="0" lvl="0" marL="0" rtl="0" algn="l">
              <a:spcBef>
                <a:spcPts val="500"/>
              </a:spcBef>
              <a:spcAft>
                <a:spcPts val="0"/>
              </a:spcAft>
              <a:buNone/>
            </a:pPr>
            <a:r>
              <a:rPr lang="en" u="sng">
                <a:solidFill>
                  <a:schemeClr val="hlink"/>
                </a:solidFill>
                <a:hlinkClick r:id="rId3"/>
              </a:rPr>
              <a:t>uvic.ca/library/dsc/</a:t>
            </a:r>
            <a:r>
              <a:rPr lang="en"/>
              <a:t> </a:t>
            </a:r>
            <a:endParaRPr/>
          </a:p>
        </p:txBody>
      </p:sp>
      <p:sp>
        <p:nvSpPr>
          <p:cNvPr id="157" name="Google Shape;157;p33"/>
          <p:cNvSpPr txBox="1"/>
          <p:nvPr>
            <p:ph idx="2" type="body"/>
          </p:nvPr>
        </p:nvSpPr>
        <p:spPr>
          <a:xfrm>
            <a:off x="230600" y="3467513"/>
            <a:ext cx="5333700" cy="663000"/>
          </a:xfrm>
          <a:prstGeom prst="rect">
            <a:avLst/>
          </a:prstGeom>
        </p:spPr>
        <p:txBody>
          <a:bodyPr anchorCtr="0" anchor="t" bIns="45725" lIns="45725" spcFirstLastPara="1" rIns="45725" wrap="square" tIns="45725">
            <a:noAutofit/>
          </a:bodyPr>
          <a:lstStyle/>
          <a:p>
            <a:pPr indent="0" lvl="0" marL="0" rtl="0" algn="l">
              <a:spcBef>
                <a:spcPts val="0"/>
              </a:spcBef>
              <a:spcAft>
                <a:spcPts val="0"/>
              </a:spcAft>
              <a:buNone/>
            </a:pPr>
            <a:r>
              <a:rPr lang="en" sz="1800"/>
              <a:t>For the UVic Libraries </a:t>
            </a:r>
            <a:endParaRPr sz="1800"/>
          </a:p>
          <a:p>
            <a:pPr indent="0" lvl="0" marL="0" rtl="0" algn="l">
              <a:spcBef>
                <a:spcPts val="0"/>
              </a:spcBef>
              <a:spcAft>
                <a:spcPts val="0"/>
              </a:spcAft>
              <a:buNone/>
            </a:pPr>
            <a:r>
              <a:rPr lang="en" sz="1800"/>
              <a:t>Digital Scholarship Commons</a:t>
            </a:r>
            <a:endParaRPr sz="18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8" name="Google Shape;158;p33"/>
          <p:cNvSpPr txBox="1"/>
          <p:nvPr>
            <p:ph idx="2" type="body"/>
          </p:nvPr>
        </p:nvSpPr>
        <p:spPr>
          <a:xfrm>
            <a:off x="230588" y="2358967"/>
            <a:ext cx="6455100" cy="851400"/>
          </a:xfrm>
          <a:prstGeom prst="rect">
            <a:avLst/>
          </a:prstGeom>
        </p:spPr>
        <p:txBody>
          <a:bodyPr anchorCtr="0" anchor="t" bIns="45725" lIns="45725" spcFirstLastPara="1" rIns="45725" wrap="square" tIns="45725">
            <a:noAutofit/>
          </a:bodyPr>
          <a:lstStyle/>
          <a:p>
            <a:pPr indent="0" lvl="0" marL="0" rtl="0" algn="l">
              <a:spcBef>
                <a:spcPts val="0"/>
              </a:spcBef>
              <a:spcAft>
                <a:spcPts val="0"/>
              </a:spcAft>
              <a:buNone/>
            </a:pPr>
            <a:r>
              <a:rPr b="1" lang="en" sz="4800"/>
              <a:t>2:30</a:t>
            </a:r>
            <a:r>
              <a:rPr b="1" lang="en" sz="4800"/>
              <a:t> - 3:30</a:t>
            </a:r>
            <a:endParaRPr b="1" sz="4800"/>
          </a:p>
        </p:txBody>
      </p:sp>
      <p:pic>
        <p:nvPicPr>
          <p:cNvPr id="159" name="Google Shape;159;p33"/>
          <p:cNvPicPr preferRelativeResize="0"/>
          <p:nvPr/>
        </p:nvPicPr>
        <p:blipFill rotWithShape="1">
          <a:blip r:embed="rId4">
            <a:alphaModFix/>
          </a:blip>
          <a:srcRect b="0" l="2216" r="15681" t="23994"/>
          <a:stretch/>
        </p:blipFill>
        <p:spPr>
          <a:xfrm>
            <a:off x="5341376" y="1202675"/>
            <a:ext cx="3802624" cy="26400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4"/>
          <p:cNvSpPr txBox="1"/>
          <p:nvPr>
            <p:ph type="title"/>
          </p:nvPr>
        </p:nvSpPr>
        <p:spPr>
          <a:xfrm>
            <a:off x="0" y="143775"/>
            <a:ext cx="9144000" cy="635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t>Outline for Today</a:t>
            </a:r>
            <a:endParaRPr sz="4800"/>
          </a:p>
        </p:txBody>
      </p:sp>
      <p:sp>
        <p:nvSpPr>
          <p:cNvPr id="165" name="Google Shape;165;p34"/>
          <p:cNvSpPr txBox="1"/>
          <p:nvPr>
            <p:ph idx="1" type="body"/>
          </p:nvPr>
        </p:nvSpPr>
        <p:spPr>
          <a:xfrm>
            <a:off x="450800" y="1092325"/>
            <a:ext cx="8540700" cy="36411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Cambria"/>
              <a:buAutoNum type="arabicPeriod"/>
            </a:pPr>
            <a:r>
              <a:rPr lang="en" sz="2400">
                <a:solidFill>
                  <a:srgbClr val="000000"/>
                </a:solidFill>
                <a:latin typeface="Cambria"/>
                <a:ea typeface="Cambria"/>
                <a:cs typeface="Cambria"/>
                <a:sym typeface="Cambria"/>
              </a:rPr>
              <a:t>Introductions</a:t>
            </a:r>
            <a:endParaRPr sz="2400">
              <a:solidFill>
                <a:srgbClr val="000000"/>
              </a:solidFill>
              <a:latin typeface="Cambria"/>
              <a:ea typeface="Cambria"/>
              <a:cs typeface="Cambria"/>
              <a:sym typeface="Cambria"/>
            </a:endParaRPr>
          </a:p>
          <a:p>
            <a:pPr indent="-381000" lvl="0" marL="457200" rtl="0" algn="l">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Overview of VR, AR, and 3D Scanning</a:t>
            </a:r>
            <a:endParaRPr sz="2400">
              <a:solidFill>
                <a:srgbClr val="000000"/>
              </a:solidFill>
              <a:latin typeface="Cambria"/>
              <a:ea typeface="Cambria"/>
              <a:cs typeface="Cambria"/>
              <a:sym typeface="Cambria"/>
            </a:endParaRPr>
          </a:p>
          <a:p>
            <a:pPr indent="-381000" lvl="0" marL="457200" rtl="0" algn="l">
              <a:spcBef>
                <a:spcPts val="0"/>
              </a:spcBef>
              <a:spcAft>
                <a:spcPts val="0"/>
              </a:spcAft>
              <a:buClr>
                <a:schemeClr val="dk1"/>
              </a:buClr>
              <a:buSzPts val="2400"/>
              <a:buFont typeface="Cambria"/>
              <a:buAutoNum type="arabicPeriod"/>
            </a:pPr>
            <a:r>
              <a:rPr lang="en" sz="2400">
                <a:solidFill>
                  <a:srgbClr val="000000"/>
                </a:solidFill>
                <a:latin typeface="Cambria"/>
                <a:ea typeface="Cambria"/>
                <a:cs typeface="Cambria"/>
                <a:sym typeface="Cambria"/>
              </a:rPr>
              <a:t>Virtual Reality (VR) - Everyone will take a turn in the VR Room!</a:t>
            </a:r>
            <a:endParaRPr sz="2400">
              <a:solidFill>
                <a:srgbClr val="000000"/>
              </a:solidFill>
              <a:latin typeface="Cambria"/>
              <a:ea typeface="Cambria"/>
              <a:cs typeface="Cambria"/>
              <a:sym typeface="Cambria"/>
            </a:endParaRPr>
          </a:p>
          <a:p>
            <a:pPr indent="-381000" lvl="0" marL="457200" rtl="0" algn="l">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3D Scanning with Qlone activity</a:t>
            </a:r>
            <a:endParaRPr sz="2400">
              <a:solidFill>
                <a:srgbClr val="000000"/>
              </a:solidFill>
              <a:latin typeface="Cambria"/>
              <a:ea typeface="Cambria"/>
              <a:cs typeface="Cambria"/>
              <a:sym typeface="Cambria"/>
            </a:endParaRPr>
          </a:p>
          <a:p>
            <a:pPr indent="0" lvl="0" marL="0" rtl="0" algn="l">
              <a:spcBef>
                <a:spcPts val="1600"/>
              </a:spcBef>
              <a:spcAft>
                <a:spcPts val="1600"/>
              </a:spcAft>
              <a:buNone/>
            </a:pPr>
            <a:r>
              <a:t/>
            </a:r>
            <a:endParaRPr sz="2400">
              <a:solidFill>
                <a:srgbClr val="000000"/>
              </a:solidFill>
              <a:latin typeface="Cambria"/>
              <a:ea typeface="Cambria"/>
              <a:cs typeface="Cambria"/>
              <a:sym typeface="Cambri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5"/>
          <p:cNvSpPr txBox="1"/>
          <p:nvPr>
            <p:ph type="title"/>
          </p:nvPr>
        </p:nvSpPr>
        <p:spPr>
          <a:xfrm>
            <a:off x="0" y="0"/>
            <a:ext cx="9144000" cy="1015200"/>
          </a:xfrm>
          <a:prstGeom prst="rect">
            <a:avLst/>
          </a:prstGeom>
        </p:spPr>
        <p:txBody>
          <a:bodyPr anchorCtr="0" anchor="t" bIns="45725" lIns="45725" spcFirstLastPara="1" rIns="45725" wrap="square" tIns="45725">
            <a:noAutofit/>
          </a:bodyPr>
          <a:lstStyle/>
          <a:p>
            <a:pPr indent="0" lvl="0" marL="0" rtl="0" algn="ctr">
              <a:spcBef>
                <a:spcPts val="0"/>
              </a:spcBef>
              <a:spcAft>
                <a:spcPts val="0"/>
              </a:spcAft>
              <a:buNone/>
            </a:pPr>
            <a:r>
              <a:rPr lang="en"/>
              <a:t>Introductions</a:t>
            </a:r>
            <a:endParaRPr/>
          </a:p>
        </p:txBody>
      </p:sp>
      <p:sp>
        <p:nvSpPr>
          <p:cNvPr id="171" name="Google Shape;171;p35"/>
          <p:cNvSpPr txBox="1"/>
          <p:nvPr/>
        </p:nvSpPr>
        <p:spPr>
          <a:xfrm>
            <a:off x="488538" y="1003463"/>
            <a:ext cx="7326900" cy="3905100"/>
          </a:xfrm>
          <a:prstGeom prst="rect">
            <a:avLst/>
          </a:prstGeom>
          <a:noFill/>
          <a:ln>
            <a:noFill/>
          </a:ln>
        </p:spPr>
        <p:txBody>
          <a:bodyPr anchorCtr="0" anchor="t" bIns="45725" lIns="45725" spcFirstLastPara="1" rIns="45725" wrap="square" tIns="45725">
            <a:noAutofit/>
          </a:bodyPr>
          <a:lstStyle/>
          <a:p>
            <a:pPr indent="-266700" lvl="0" marL="228600" rtl="0" algn="l">
              <a:spcBef>
                <a:spcPts val="0"/>
              </a:spcBef>
              <a:spcAft>
                <a:spcPts val="0"/>
              </a:spcAft>
              <a:buSzPts val="2400"/>
              <a:buFont typeface="Calibri"/>
              <a:buChar char="●"/>
            </a:pPr>
            <a:r>
              <a:rPr lang="en" sz="2400">
                <a:latin typeface="Calibri"/>
                <a:ea typeface="Calibri"/>
                <a:cs typeface="Calibri"/>
                <a:sym typeface="Calibri"/>
              </a:rPr>
              <a:t>Name</a:t>
            </a:r>
            <a:endParaRPr sz="2400">
              <a:latin typeface="Calibri"/>
              <a:ea typeface="Calibri"/>
              <a:cs typeface="Calibri"/>
              <a:sym typeface="Calibri"/>
            </a:endParaRPr>
          </a:p>
          <a:p>
            <a:pPr indent="-266700" lvl="0" marL="228600" rtl="0" algn="l">
              <a:spcBef>
                <a:spcPts val="0"/>
              </a:spcBef>
              <a:spcAft>
                <a:spcPts val="0"/>
              </a:spcAft>
              <a:buSzPts val="2400"/>
              <a:buFont typeface="Calibri"/>
              <a:buChar char="●"/>
            </a:pPr>
            <a:r>
              <a:rPr lang="en" sz="2400">
                <a:latin typeface="Calibri"/>
                <a:ea typeface="Calibri"/>
                <a:cs typeface="Calibri"/>
                <a:sym typeface="Calibri"/>
              </a:rPr>
              <a:t>Faculty / Department</a:t>
            </a:r>
            <a:endParaRPr sz="2400">
              <a:latin typeface="Calibri"/>
              <a:ea typeface="Calibri"/>
              <a:cs typeface="Calibri"/>
              <a:sym typeface="Calibri"/>
            </a:endParaRPr>
          </a:p>
          <a:p>
            <a:pPr indent="-266700" lvl="0" marL="228600" rtl="0" algn="l">
              <a:spcBef>
                <a:spcPts val="0"/>
              </a:spcBef>
              <a:spcAft>
                <a:spcPts val="0"/>
              </a:spcAft>
              <a:buSzPts val="2400"/>
              <a:buFont typeface="Calibri"/>
              <a:buChar char="●"/>
            </a:pPr>
            <a:r>
              <a:rPr lang="en" sz="2400">
                <a:latin typeface="Calibri"/>
                <a:ea typeface="Calibri"/>
                <a:cs typeface="Calibri"/>
                <a:sym typeface="Calibri"/>
              </a:rPr>
              <a:t>One thing you hope to get out of the workshop today</a:t>
            </a:r>
            <a:endParaRPr sz="2400">
              <a:latin typeface="Calibri"/>
              <a:ea typeface="Calibri"/>
              <a:cs typeface="Calibri"/>
              <a:sym typeface="Calibri"/>
            </a:endParaRPr>
          </a:p>
          <a:p>
            <a:pPr indent="0" lvl="0" marL="228600" rtl="0" algn="l">
              <a:spcBef>
                <a:spcPts val="0"/>
              </a:spcBef>
              <a:spcAft>
                <a:spcPts val="0"/>
              </a:spcAft>
              <a:buNone/>
            </a:pPr>
            <a:r>
              <a:t/>
            </a:r>
            <a:endParaRPr sz="24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5" name="Shape 175"/>
        <p:cNvGrpSpPr/>
        <p:nvPr/>
      </p:nvGrpSpPr>
      <p:grpSpPr>
        <a:xfrm>
          <a:off x="0" y="0"/>
          <a:ext cx="0" cy="0"/>
          <a:chOff x="0" y="0"/>
          <a:chExt cx="0" cy="0"/>
        </a:xfrm>
      </p:grpSpPr>
      <p:sp>
        <p:nvSpPr>
          <p:cNvPr id="176" name="Google Shape;176;p36"/>
          <p:cNvSpPr txBox="1"/>
          <p:nvPr>
            <p:ph type="title"/>
          </p:nvPr>
        </p:nvSpPr>
        <p:spPr>
          <a:xfrm>
            <a:off x="0" y="143775"/>
            <a:ext cx="9144000" cy="635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t>The DSC “Cool Project” Contest!</a:t>
            </a:r>
            <a:endParaRPr sz="4800"/>
          </a:p>
        </p:txBody>
      </p:sp>
      <p:sp>
        <p:nvSpPr>
          <p:cNvPr id="177" name="Google Shape;177;p36"/>
          <p:cNvSpPr txBox="1"/>
          <p:nvPr>
            <p:ph idx="1" type="body"/>
          </p:nvPr>
        </p:nvSpPr>
        <p:spPr>
          <a:xfrm>
            <a:off x="375650" y="855375"/>
            <a:ext cx="8540700" cy="192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000000"/>
                </a:solidFill>
                <a:latin typeface="Cambria"/>
                <a:ea typeface="Cambria"/>
                <a:cs typeface="Cambria"/>
                <a:sym typeface="Cambria"/>
              </a:rPr>
              <a:t>Enter to win a “</a:t>
            </a:r>
            <a:r>
              <a:rPr b="1" lang="en" sz="2000">
                <a:solidFill>
                  <a:srgbClr val="000000"/>
                </a:solidFill>
                <a:latin typeface="Cambria"/>
                <a:ea typeface="Cambria"/>
                <a:cs typeface="Cambria"/>
                <a:sym typeface="Cambria"/>
              </a:rPr>
              <a:t>Cool Project</a:t>
            </a:r>
            <a:r>
              <a:rPr lang="en" sz="2000">
                <a:solidFill>
                  <a:srgbClr val="000000"/>
                </a:solidFill>
                <a:latin typeface="Cambria"/>
                <a:ea typeface="Cambria"/>
                <a:cs typeface="Cambria"/>
                <a:sym typeface="Cambria"/>
              </a:rPr>
              <a:t>” contest prize of $5 printing for a 3D print job and a DSC Cool Project badge, email a link or photo of your project to: </a:t>
            </a:r>
            <a:r>
              <a:rPr lang="en" sz="2000" u="sng">
                <a:solidFill>
                  <a:schemeClr val="hlink"/>
                </a:solidFill>
                <a:latin typeface="Cambria"/>
                <a:ea typeface="Cambria"/>
                <a:cs typeface="Cambria"/>
                <a:sym typeface="Cambria"/>
                <a:hlinkClick r:id="rId3"/>
              </a:rPr>
              <a:t>dscommons@uvic.ca</a:t>
            </a:r>
            <a:r>
              <a:rPr lang="en" sz="2000">
                <a:solidFill>
                  <a:srgbClr val="000000"/>
                </a:solidFill>
                <a:latin typeface="Cambria"/>
                <a:ea typeface="Cambria"/>
                <a:cs typeface="Cambria"/>
                <a:sym typeface="Cambria"/>
              </a:rPr>
              <a:t> </a:t>
            </a:r>
            <a:endParaRPr sz="2000">
              <a:solidFill>
                <a:srgbClr val="000000"/>
              </a:solidFill>
              <a:latin typeface="Cambria"/>
              <a:ea typeface="Cambria"/>
              <a:cs typeface="Cambria"/>
              <a:sym typeface="Cambria"/>
            </a:endParaRPr>
          </a:p>
          <a:p>
            <a:pPr indent="0" lvl="0" marL="0" rtl="0" algn="l">
              <a:spcBef>
                <a:spcPts val="1600"/>
              </a:spcBef>
              <a:spcAft>
                <a:spcPts val="1600"/>
              </a:spcAft>
              <a:buNone/>
            </a:pPr>
            <a:r>
              <a:rPr lang="en" sz="2000">
                <a:solidFill>
                  <a:srgbClr val="000000"/>
                </a:solidFill>
                <a:latin typeface="Cambria"/>
                <a:ea typeface="Cambria"/>
                <a:cs typeface="Cambria"/>
                <a:sym typeface="Cambria"/>
              </a:rPr>
              <a:t>All submissions to the “Cool Project” contest will be entered into a random draw for a </a:t>
            </a:r>
            <a:r>
              <a:rPr lang="en" sz="2000">
                <a:solidFill>
                  <a:schemeClr val="dk1"/>
                </a:solidFill>
                <a:latin typeface="Cambria"/>
                <a:ea typeface="Cambria"/>
                <a:cs typeface="Cambria"/>
                <a:sym typeface="Cambria"/>
              </a:rPr>
              <a:t>$5 printing for one 3D print job!</a:t>
            </a:r>
            <a:endParaRPr sz="2000">
              <a:solidFill>
                <a:schemeClr val="dk1"/>
              </a:solidFill>
              <a:latin typeface="Cambria"/>
              <a:ea typeface="Cambria"/>
              <a:cs typeface="Cambria"/>
              <a:sym typeface="Cambria"/>
            </a:endParaRPr>
          </a:p>
        </p:txBody>
      </p:sp>
      <p:sp>
        <p:nvSpPr>
          <p:cNvPr id="178" name="Google Shape;178;p36"/>
          <p:cNvSpPr txBox="1"/>
          <p:nvPr/>
        </p:nvSpPr>
        <p:spPr>
          <a:xfrm>
            <a:off x="341450" y="3165075"/>
            <a:ext cx="8390400" cy="19290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Cambria"/>
              <a:buAutoNum type="arabicPeriod"/>
            </a:pPr>
            <a:r>
              <a:rPr lang="en">
                <a:solidFill>
                  <a:schemeClr val="dk1"/>
                </a:solidFill>
                <a:latin typeface="Cambria"/>
                <a:ea typeface="Cambria"/>
                <a:cs typeface="Cambria"/>
                <a:sym typeface="Cambria"/>
              </a:rPr>
              <a:t>Winners will have their project poster or link highlighted on the DSC social media accounts and the DSC blog.</a:t>
            </a:r>
            <a:endParaRPr>
              <a:solidFill>
                <a:schemeClr val="dk1"/>
              </a:solidFill>
              <a:latin typeface="Cambria"/>
              <a:ea typeface="Cambria"/>
              <a:cs typeface="Cambria"/>
              <a:sym typeface="Cambria"/>
            </a:endParaRPr>
          </a:p>
          <a:p>
            <a:pPr indent="-317500" lvl="0" marL="457200" rtl="0" algn="l">
              <a:lnSpc>
                <a:spcPct val="115000"/>
              </a:lnSpc>
              <a:spcBef>
                <a:spcPts val="0"/>
              </a:spcBef>
              <a:spcAft>
                <a:spcPts val="0"/>
              </a:spcAft>
              <a:buClr>
                <a:schemeClr val="dk1"/>
              </a:buClr>
              <a:buSzPts val="1400"/>
              <a:buFont typeface="Cambria"/>
              <a:buAutoNum type="arabicPeriod"/>
            </a:pPr>
            <a:r>
              <a:rPr lang="en">
                <a:solidFill>
                  <a:schemeClr val="dk1"/>
                </a:solidFill>
                <a:latin typeface="Cambria"/>
                <a:ea typeface="Cambria"/>
                <a:cs typeface="Cambria"/>
                <a:sym typeface="Cambria"/>
              </a:rPr>
              <a:t>To enter you must email a link to the project or a picture of it to: dscommons@uvic.ca</a:t>
            </a:r>
            <a:endParaRPr>
              <a:solidFill>
                <a:schemeClr val="dk1"/>
              </a:solidFill>
              <a:latin typeface="Cambria"/>
              <a:ea typeface="Cambria"/>
              <a:cs typeface="Cambria"/>
              <a:sym typeface="Cambria"/>
            </a:endParaRPr>
          </a:p>
          <a:p>
            <a:pPr indent="-317500" lvl="0" marL="457200" rtl="0" algn="l">
              <a:lnSpc>
                <a:spcPct val="115000"/>
              </a:lnSpc>
              <a:spcBef>
                <a:spcPts val="0"/>
              </a:spcBef>
              <a:spcAft>
                <a:spcPts val="0"/>
              </a:spcAft>
              <a:buClr>
                <a:schemeClr val="dk1"/>
              </a:buClr>
              <a:buSzPts val="1400"/>
              <a:buFont typeface="Cambria"/>
              <a:buAutoNum type="arabicPeriod"/>
            </a:pPr>
            <a:r>
              <a:rPr lang="en">
                <a:solidFill>
                  <a:schemeClr val="dk1"/>
                </a:solidFill>
                <a:latin typeface="Cambria"/>
                <a:ea typeface="Cambria"/>
                <a:cs typeface="Cambria"/>
                <a:sym typeface="Cambria"/>
              </a:rPr>
              <a:t>To win a prize you must be a UVic student, but faculty, staff and the public can enter and can win a DSC Cool Project badge and have their project highlighted on DSC social media accounts and blog.</a:t>
            </a:r>
            <a:endParaRPr>
              <a:solidFill>
                <a:schemeClr val="dk1"/>
              </a:solidFill>
              <a:latin typeface="Cambria"/>
              <a:ea typeface="Cambria"/>
              <a:cs typeface="Cambria"/>
              <a:sym typeface="Cambria"/>
            </a:endParaRPr>
          </a:p>
          <a:p>
            <a:pPr indent="-317500" lvl="0" marL="457200" rtl="0" algn="l">
              <a:lnSpc>
                <a:spcPct val="115000"/>
              </a:lnSpc>
              <a:spcBef>
                <a:spcPts val="0"/>
              </a:spcBef>
              <a:spcAft>
                <a:spcPts val="0"/>
              </a:spcAft>
              <a:buClr>
                <a:schemeClr val="dk1"/>
              </a:buClr>
              <a:buSzPts val="1400"/>
              <a:buFont typeface="Cambria"/>
              <a:buAutoNum type="arabicPeriod"/>
            </a:pPr>
            <a:r>
              <a:rPr lang="en">
                <a:solidFill>
                  <a:schemeClr val="dk1"/>
                </a:solidFill>
                <a:latin typeface="Cambria"/>
                <a:ea typeface="Cambria"/>
                <a:cs typeface="Cambria"/>
                <a:sym typeface="Cambria"/>
              </a:rPr>
              <a:t>"Cool Project" winners will be chosen by DSC staff.</a:t>
            </a:r>
            <a:endParaRPr>
              <a:solidFill>
                <a:schemeClr val="dk1"/>
              </a:solidFill>
              <a:latin typeface="Cambria"/>
              <a:ea typeface="Cambria"/>
              <a:cs typeface="Cambria"/>
              <a:sym typeface="Cambria"/>
            </a:endParaRPr>
          </a:p>
          <a:p>
            <a:pPr indent="-317500" lvl="0" marL="457200" rtl="0" algn="l">
              <a:lnSpc>
                <a:spcPct val="115000"/>
              </a:lnSpc>
              <a:spcBef>
                <a:spcPts val="0"/>
              </a:spcBef>
              <a:spcAft>
                <a:spcPts val="0"/>
              </a:spcAft>
              <a:buClr>
                <a:schemeClr val="dk1"/>
              </a:buClr>
              <a:buSzPts val="1400"/>
              <a:buFont typeface="Cambria"/>
              <a:buAutoNum type="arabicPeriod"/>
            </a:pPr>
            <a:r>
              <a:rPr lang="en">
                <a:solidFill>
                  <a:schemeClr val="dk1"/>
                </a:solidFill>
                <a:latin typeface="Cambria"/>
                <a:ea typeface="Cambria"/>
                <a:cs typeface="Cambria"/>
                <a:sym typeface="Cambria"/>
              </a:rPr>
              <a:t>Participation prizes will be randomly drawn.</a:t>
            </a:r>
            <a:endParaRPr>
              <a:solidFill>
                <a:schemeClr val="dk1"/>
              </a:solidFill>
              <a:latin typeface="Cambria"/>
              <a:ea typeface="Cambria"/>
              <a:cs typeface="Cambria"/>
              <a:sym typeface="Cambria"/>
            </a:endParaRPr>
          </a:p>
        </p:txBody>
      </p:sp>
      <p:sp>
        <p:nvSpPr>
          <p:cNvPr id="179" name="Google Shape;179;p36"/>
          <p:cNvSpPr txBox="1"/>
          <p:nvPr>
            <p:ph idx="1" type="body"/>
          </p:nvPr>
        </p:nvSpPr>
        <p:spPr>
          <a:xfrm>
            <a:off x="375650" y="2852675"/>
            <a:ext cx="2206500" cy="60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solidFill>
                  <a:srgbClr val="000000"/>
                </a:solidFill>
                <a:latin typeface="Cambria"/>
                <a:ea typeface="Cambria"/>
                <a:cs typeface="Cambria"/>
                <a:sym typeface="Cambria"/>
              </a:rPr>
              <a:t>Rules:</a:t>
            </a:r>
            <a:endParaRPr sz="2000">
              <a:solidFill>
                <a:schemeClr val="dk1"/>
              </a:solidFill>
              <a:latin typeface="Cambria"/>
              <a:ea typeface="Cambria"/>
              <a:cs typeface="Cambria"/>
              <a:sym typeface="Cambri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7"/>
          <p:cNvSpPr txBox="1"/>
          <p:nvPr>
            <p:ph type="ctrTitle"/>
          </p:nvPr>
        </p:nvSpPr>
        <p:spPr>
          <a:xfrm>
            <a:off x="0" y="1244250"/>
            <a:ext cx="9144000" cy="265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are Virtual Reality, 360-Video, and Augmented Reality?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8"/>
          <p:cNvSpPr txBox="1"/>
          <p:nvPr>
            <p:ph type="ctrTitle"/>
          </p:nvPr>
        </p:nvSpPr>
        <p:spPr>
          <a:xfrm>
            <a:off x="4228200" y="-18550"/>
            <a:ext cx="4915800" cy="1048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Virtual Reality</a:t>
            </a:r>
            <a:endParaRPr/>
          </a:p>
        </p:txBody>
      </p:sp>
      <p:pic>
        <p:nvPicPr>
          <p:cNvPr id="190" name="Google Shape;190;p38"/>
          <p:cNvPicPr preferRelativeResize="0"/>
          <p:nvPr/>
        </p:nvPicPr>
        <p:blipFill rotWithShape="1">
          <a:blip r:embed="rId3">
            <a:alphaModFix/>
          </a:blip>
          <a:srcRect b="0" l="0" r="0" t="7715"/>
          <a:stretch/>
        </p:blipFill>
        <p:spPr>
          <a:xfrm>
            <a:off x="0" y="0"/>
            <a:ext cx="4180165" cy="5143502"/>
          </a:xfrm>
          <a:prstGeom prst="rect">
            <a:avLst/>
          </a:prstGeom>
          <a:noFill/>
          <a:ln>
            <a:noFill/>
          </a:ln>
        </p:spPr>
      </p:pic>
      <p:pic>
        <p:nvPicPr>
          <p:cNvPr id="191" name="Google Shape;191;p38"/>
          <p:cNvPicPr preferRelativeResize="0"/>
          <p:nvPr/>
        </p:nvPicPr>
        <p:blipFill rotWithShape="1">
          <a:blip r:embed="rId4">
            <a:alphaModFix/>
          </a:blip>
          <a:srcRect b="5225" l="0" r="0" t="30974"/>
          <a:stretch/>
        </p:blipFill>
        <p:spPr>
          <a:xfrm>
            <a:off x="4180175" y="921225"/>
            <a:ext cx="4963850" cy="42222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9"/>
          <p:cNvSpPr txBox="1"/>
          <p:nvPr>
            <p:ph type="ctrTitle"/>
          </p:nvPr>
        </p:nvSpPr>
        <p:spPr>
          <a:xfrm>
            <a:off x="-100" y="-18550"/>
            <a:ext cx="9144000" cy="1048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Augmented Reality: @work</a:t>
            </a:r>
            <a:endParaRPr/>
          </a:p>
        </p:txBody>
      </p:sp>
      <p:pic>
        <p:nvPicPr>
          <p:cNvPr descr="Bring physical designs from concept to completion with confidence. Import 3D models to experience room layouts as holograms in the physical world or in virtual reality. Share your vision with stakeholders and easily edit layouts in real-world scale, so you can make better decisions before you build.&#10;&#10;Learn more: https://blogs.microsoft.com/?p=52555602&#10;&#10;Thank you for watching our video! Stay up-to-date with the latest news and updates from the Dynamics 365 Team by visiting: https://dynamics.microsoft.com/en-us/ &#10;&#10;The opportunities don’t stop there! We urge our community to continue learning through the following resources: &#10;Content Library: https://explore.dynamics.com/h/  &#10;Dynamics 365 Blog: https://cloudblogs.microsoft.com/dynamics365/  &#10;Free trial: https://trials.dynamics.com/Dynamics365/Signup &#10;Subscribe to Dynamics 365 YouTube: http://www.youtube.com/c/MicrosoftDynamics365  &#10;Dynamics 365 on Facebook: https://www.facebook.com/msftdynamics365/  &#10;Dynamics 365 on LinkedIn: https://www.linkedin.com/showcase/microsoft-dynamics/  &#10;Dynamics 365 on Twitter: https://twitter.com/MSFTDynamics365?lang=en" id="197" name="Google Shape;197;p39" title="Introducing Microsoft Dynamics 365 Layout">
            <a:hlinkClick r:id="rId3"/>
          </p:cNvPr>
          <p:cNvPicPr preferRelativeResize="0"/>
          <p:nvPr/>
        </p:nvPicPr>
        <p:blipFill>
          <a:blip r:embed="rId4">
            <a:alphaModFix/>
          </a:blip>
          <a:stretch>
            <a:fillRect/>
          </a:stretch>
        </p:blipFill>
        <p:spPr>
          <a:xfrm>
            <a:off x="1829638" y="1029950"/>
            <a:ext cx="5484733" cy="41135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40"/>
          <p:cNvSpPr txBox="1"/>
          <p:nvPr>
            <p:ph type="ctrTitle"/>
          </p:nvPr>
        </p:nvSpPr>
        <p:spPr>
          <a:xfrm>
            <a:off x="311700" y="-36250"/>
            <a:ext cx="8520600" cy="1048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Augmented Reality</a:t>
            </a:r>
            <a:endParaRPr/>
          </a:p>
        </p:txBody>
      </p:sp>
      <p:pic>
        <p:nvPicPr>
          <p:cNvPr descr="This video is about ARIS and Dilemma 1944" id="203" name="Google Shape;203;p40" title="ARIS and Dilemma 1944">
            <a:hlinkClick r:id="rId3"/>
          </p:cNvPr>
          <p:cNvPicPr preferRelativeResize="0"/>
          <p:nvPr/>
        </p:nvPicPr>
        <p:blipFill>
          <a:blip r:embed="rId4">
            <a:alphaModFix/>
          </a:blip>
          <a:stretch>
            <a:fillRect/>
          </a:stretch>
        </p:blipFill>
        <p:spPr>
          <a:xfrm>
            <a:off x="1771738" y="1012250"/>
            <a:ext cx="5600525" cy="4200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descr="A classroom-based VR archeology dig." id="208" name="Google Shape;208;p41" title="Virtual Reality Archeology Dig">
            <a:hlinkClick r:id="rId3"/>
          </p:cNvPr>
          <p:cNvPicPr preferRelativeResize="0"/>
          <p:nvPr/>
        </p:nvPicPr>
        <p:blipFill>
          <a:blip r:embed="rId4">
            <a:alphaModFix/>
          </a:blip>
          <a:stretch>
            <a:fillRect/>
          </a:stretch>
        </p:blipFill>
        <p:spPr>
          <a:xfrm>
            <a:off x="873337" y="921400"/>
            <a:ext cx="7397324" cy="4161000"/>
          </a:xfrm>
          <a:prstGeom prst="rect">
            <a:avLst/>
          </a:prstGeom>
          <a:noFill/>
          <a:ln>
            <a:noFill/>
          </a:ln>
        </p:spPr>
      </p:pic>
      <p:sp>
        <p:nvSpPr>
          <p:cNvPr id="209" name="Google Shape;209;p41"/>
          <p:cNvSpPr txBox="1"/>
          <p:nvPr>
            <p:ph idx="1" type="subTitle"/>
          </p:nvPr>
        </p:nvSpPr>
        <p:spPr>
          <a:xfrm>
            <a:off x="0" y="-11550"/>
            <a:ext cx="91440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000">
                <a:solidFill>
                  <a:srgbClr val="000000"/>
                </a:solidFill>
              </a:rPr>
              <a:t>Experiential Learning @ UVic</a:t>
            </a:r>
            <a:endParaRPr sz="500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42"/>
          <p:cNvSpPr txBox="1"/>
          <p:nvPr>
            <p:ph type="ctrTitle"/>
          </p:nvPr>
        </p:nvSpPr>
        <p:spPr>
          <a:xfrm>
            <a:off x="89100" y="1779875"/>
            <a:ext cx="2298000" cy="24633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sz="3600"/>
              <a:t>An Education Group </a:t>
            </a:r>
            <a:r>
              <a:rPr lang="en" sz="3600"/>
              <a:t>Project</a:t>
            </a:r>
            <a:endParaRPr sz="3600"/>
          </a:p>
        </p:txBody>
      </p:sp>
      <p:pic>
        <p:nvPicPr>
          <p:cNvPr id="215" name="Google Shape;215;p42">
            <a:hlinkClick r:id="rId3"/>
          </p:cNvPr>
          <p:cNvPicPr preferRelativeResize="0"/>
          <p:nvPr/>
        </p:nvPicPr>
        <p:blipFill>
          <a:blip r:embed="rId4">
            <a:alphaModFix/>
          </a:blip>
          <a:stretch>
            <a:fillRect/>
          </a:stretch>
        </p:blipFill>
        <p:spPr>
          <a:xfrm>
            <a:off x="2596874" y="1018650"/>
            <a:ext cx="6547114" cy="4124850"/>
          </a:xfrm>
          <a:prstGeom prst="rect">
            <a:avLst/>
          </a:prstGeom>
          <a:noFill/>
          <a:ln>
            <a:noFill/>
          </a:ln>
        </p:spPr>
      </p:pic>
      <p:sp>
        <p:nvSpPr>
          <p:cNvPr id="216" name="Google Shape;216;p42"/>
          <p:cNvSpPr txBox="1"/>
          <p:nvPr/>
        </p:nvSpPr>
        <p:spPr>
          <a:xfrm>
            <a:off x="0" y="0"/>
            <a:ext cx="9144000" cy="86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u="sng">
                <a:solidFill>
                  <a:srgbClr val="1155CC"/>
                </a:solidFill>
                <a:hlinkClick r:id="rId5">
                  <a:extLst>
                    <a:ext uri="{A12FA001-AC4F-418D-AE19-62706E023703}">
                      <ahyp:hlinkClr val="tx"/>
                    </a:ext>
                  </a:extLst>
                </a:hlinkClick>
              </a:rPr>
              <a:t>WastelandClimateAnxiety.com</a:t>
            </a:r>
            <a:endParaRPr sz="4800">
              <a:solidFill>
                <a:srgbClr val="1155CC"/>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43"/>
          <p:cNvSpPr txBox="1"/>
          <p:nvPr>
            <p:ph type="ctrTitle"/>
          </p:nvPr>
        </p:nvSpPr>
        <p:spPr>
          <a:xfrm>
            <a:off x="89100" y="61650"/>
            <a:ext cx="8965800" cy="957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100"/>
              <a:t>360 Tours: Marzipano</a:t>
            </a:r>
            <a:endParaRPr sz="5100"/>
          </a:p>
        </p:txBody>
      </p:sp>
      <p:pic>
        <p:nvPicPr>
          <p:cNvPr id="222" name="Google Shape;222;p43">
            <a:hlinkClick r:id="rId3"/>
          </p:cNvPr>
          <p:cNvPicPr preferRelativeResize="0"/>
          <p:nvPr/>
        </p:nvPicPr>
        <p:blipFill>
          <a:blip r:embed="rId4">
            <a:alphaModFix/>
          </a:blip>
          <a:stretch>
            <a:fillRect/>
          </a:stretch>
        </p:blipFill>
        <p:spPr>
          <a:xfrm>
            <a:off x="860515" y="1018650"/>
            <a:ext cx="7422960" cy="41248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6" name="Shape 226"/>
        <p:cNvGrpSpPr/>
        <p:nvPr/>
      </p:nvGrpSpPr>
      <p:grpSpPr>
        <a:xfrm>
          <a:off x="0" y="0"/>
          <a:ext cx="0" cy="0"/>
          <a:chOff x="0" y="0"/>
          <a:chExt cx="0" cy="0"/>
        </a:xfrm>
      </p:grpSpPr>
      <p:sp>
        <p:nvSpPr>
          <p:cNvPr id="227" name="Google Shape;227;p44"/>
          <p:cNvSpPr txBox="1"/>
          <p:nvPr>
            <p:ph type="ctrTitle"/>
          </p:nvPr>
        </p:nvSpPr>
        <p:spPr>
          <a:xfrm>
            <a:off x="89100" y="61650"/>
            <a:ext cx="8965800" cy="957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Build 3D Experiences</a:t>
            </a:r>
            <a:r>
              <a:rPr lang="en" sz="4800"/>
              <a:t>: A-Frame</a:t>
            </a:r>
            <a:endParaRPr sz="4800"/>
          </a:p>
        </p:txBody>
      </p:sp>
      <p:pic>
        <p:nvPicPr>
          <p:cNvPr id="228" name="Google Shape;228;p44">
            <a:hlinkClick r:id="rId3"/>
          </p:cNvPr>
          <p:cNvPicPr preferRelativeResize="0"/>
          <p:nvPr/>
        </p:nvPicPr>
        <p:blipFill>
          <a:blip r:embed="rId4">
            <a:alphaModFix/>
          </a:blip>
          <a:stretch>
            <a:fillRect/>
          </a:stretch>
        </p:blipFill>
        <p:spPr>
          <a:xfrm>
            <a:off x="1455649" y="967900"/>
            <a:ext cx="6331476" cy="41755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2" name="Shape 232"/>
        <p:cNvGrpSpPr/>
        <p:nvPr/>
      </p:nvGrpSpPr>
      <p:grpSpPr>
        <a:xfrm>
          <a:off x="0" y="0"/>
          <a:ext cx="0" cy="0"/>
          <a:chOff x="0" y="0"/>
          <a:chExt cx="0" cy="0"/>
        </a:xfrm>
      </p:grpSpPr>
      <p:sp>
        <p:nvSpPr>
          <p:cNvPr id="233" name="Google Shape;233;p45"/>
          <p:cNvSpPr txBox="1"/>
          <p:nvPr>
            <p:ph type="ctrTitle"/>
          </p:nvPr>
        </p:nvSpPr>
        <p:spPr>
          <a:xfrm>
            <a:off x="89100" y="61650"/>
            <a:ext cx="8965800" cy="957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100"/>
              <a:t>AR with HP Reveal</a:t>
            </a:r>
            <a:endParaRPr sz="5100"/>
          </a:p>
        </p:txBody>
      </p:sp>
      <p:pic>
        <p:nvPicPr>
          <p:cNvPr descr="We have been using the augmented reality app called Aurasma, as part of our literacy and numeracy lessons in our support class. &#10;&#10;https://www.aurasma.com/" id="234" name="Google Shape;234;p45" title="Using Aurasma in the Classroom">
            <a:hlinkClick r:id="rId3"/>
          </p:cNvPr>
          <p:cNvPicPr preferRelativeResize="0"/>
          <p:nvPr/>
        </p:nvPicPr>
        <p:blipFill>
          <a:blip r:embed="rId4">
            <a:alphaModFix/>
          </a:blip>
          <a:stretch>
            <a:fillRect/>
          </a:stretch>
        </p:blipFill>
        <p:spPr>
          <a:xfrm>
            <a:off x="457200" y="908900"/>
            <a:ext cx="8229600" cy="4234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6"/>
          <p:cNvSpPr txBox="1"/>
          <p:nvPr>
            <p:ph type="title"/>
          </p:nvPr>
        </p:nvSpPr>
        <p:spPr>
          <a:xfrm>
            <a:off x="0" y="1172625"/>
            <a:ext cx="3161700" cy="279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3D Scanning: Objects</a:t>
            </a:r>
            <a:endParaRPr/>
          </a:p>
        </p:txBody>
      </p:sp>
      <p:pic>
        <p:nvPicPr>
          <p:cNvPr id="240" name="Google Shape;240;p46"/>
          <p:cNvPicPr preferRelativeResize="0"/>
          <p:nvPr/>
        </p:nvPicPr>
        <p:blipFill>
          <a:blip r:embed="rId3">
            <a:alphaModFix/>
          </a:blip>
          <a:stretch>
            <a:fillRect/>
          </a:stretch>
        </p:blipFill>
        <p:spPr>
          <a:xfrm>
            <a:off x="4010075" y="0"/>
            <a:ext cx="4361761" cy="2683513"/>
          </a:xfrm>
          <a:prstGeom prst="rect">
            <a:avLst/>
          </a:prstGeom>
          <a:noFill/>
          <a:ln>
            <a:noFill/>
          </a:ln>
        </p:spPr>
      </p:pic>
      <p:pic>
        <p:nvPicPr>
          <p:cNvPr id="241" name="Google Shape;241;p46"/>
          <p:cNvPicPr preferRelativeResize="0"/>
          <p:nvPr/>
        </p:nvPicPr>
        <p:blipFill>
          <a:blip r:embed="rId4">
            <a:alphaModFix/>
          </a:blip>
          <a:stretch>
            <a:fillRect/>
          </a:stretch>
        </p:blipFill>
        <p:spPr>
          <a:xfrm>
            <a:off x="5251562" y="2550162"/>
            <a:ext cx="3892436" cy="259333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7"/>
          <p:cNvSpPr txBox="1"/>
          <p:nvPr>
            <p:ph type="title"/>
          </p:nvPr>
        </p:nvSpPr>
        <p:spPr>
          <a:xfrm>
            <a:off x="0" y="-28787"/>
            <a:ext cx="9144000" cy="147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3D Scanning: Landscapes</a:t>
            </a:r>
            <a:endParaRPr/>
          </a:p>
        </p:txBody>
      </p:sp>
      <p:pic>
        <p:nvPicPr>
          <p:cNvPr id="247" name="Google Shape;247;p47"/>
          <p:cNvPicPr preferRelativeResize="0"/>
          <p:nvPr/>
        </p:nvPicPr>
        <p:blipFill rotWithShape="1">
          <a:blip r:embed="rId3">
            <a:alphaModFix/>
          </a:blip>
          <a:srcRect b="13631" l="2971" r="4452" t="10212"/>
          <a:stretch/>
        </p:blipFill>
        <p:spPr>
          <a:xfrm>
            <a:off x="0" y="864593"/>
            <a:ext cx="9143999" cy="427890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8"/>
          <p:cNvSpPr txBox="1"/>
          <p:nvPr>
            <p:ph type="title"/>
          </p:nvPr>
        </p:nvSpPr>
        <p:spPr>
          <a:xfrm>
            <a:off x="0" y="-28787"/>
            <a:ext cx="9144000" cy="147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360 Video</a:t>
            </a:r>
            <a:endParaRPr/>
          </a:p>
        </p:txBody>
      </p:sp>
      <p:pic>
        <p:nvPicPr>
          <p:cNvPr id="253" name="Google Shape;253;p48" title="DSC 360 Test">
            <a:hlinkClick r:id="rId3"/>
          </p:cNvPr>
          <p:cNvPicPr preferRelativeResize="0"/>
          <p:nvPr/>
        </p:nvPicPr>
        <p:blipFill>
          <a:blip r:embed="rId4">
            <a:alphaModFix/>
          </a:blip>
          <a:stretch>
            <a:fillRect/>
          </a:stretch>
        </p:blipFill>
        <p:spPr>
          <a:xfrm>
            <a:off x="1785619" y="963925"/>
            <a:ext cx="5572763" cy="41795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49"/>
          <p:cNvPicPr preferRelativeResize="0"/>
          <p:nvPr/>
        </p:nvPicPr>
        <p:blipFill>
          <a:blip r:embed="rId3">
            <a:alphaModFix/>
          </a:blip>
          <a:stretch>
            <a:fillRect/>
          </a:stretch>
        </p:blipFill>
        <p:spPr>
          <a:xfrm>
            <a:off x="0" y="3280863"/>
            <a:ext cx="2907125" cy="1816950"/>
          </a:xfrm>
          <a:prstGeom prst="rect">
            <a:avLst/>
          </a:prstGeom>
          <a:noFill/>
          <a:ln>
            <a:noFill/>
          </a:ln>
        </p:spPr>
      </p:pic>
      <p:pic>
        <p:nvPicPr>
          <p:cNvPr id="259" name="Google Shape;259;p49"/>
          <p:cNvPicPr preferRelativeResize="0"/>
          <p:nvPr/>
        </p:nvPicPr>
        <p:blipFill>
          <a:blip r:embed="rId4">
            <a:alphaModFix/>
          </a:blip>
          <a:stretch>
            <a:fillRect/>
          </a:stretch>
        </p:blipFill>
        <p:spPr>
          <a:xfrm>
            <a:off x="3034506" y="1234463"/>
            <a:ext cx="3205163" cy="2095500"/>
          </a:xfrm>
          <a:prstGeom prst="rect">
            <a:avLst/>
          </a:prstGeom>
          <a:noFill/>
          <a:ln>
            <a:noFill/>
          </a:ln>
        </p:spPr>
      </p:pic>
      <p:sp>
        <p:nvSpPr>
          <p:cNvPr id="260" name="Google Shape;260;p49"/>
          <p:cNvSpPr txBox="1"/>
          <p:nvPr>
            <p:ph type="title"/>
          </p:nvPr>
        </p:nvSpPr>
        <p:spPr>
          <a:xfrm>
            <a:off x="118175" y="1780988"/>
            <a:ext cx="2788800" cy="100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3D Laser Scan</a:t>
            </a:r>
            <a:endParaRPr/>
          </a:p>
        </p:txBody>
      </p:sp>
      <p:sp>
        <p:nvSpPr>
          <p:cNvPr id="261" name="Google Shape;261;p49"/>
          <p:cNvSpPr txBox="1"/>
          <p:nvPr>
            <p:ph type="title"/>
          </p:nvPr>
        </p:nvSpPr>
        <p:spPr>
          <a:xfrm>
            <a:off x="3066919" y="292113"/>
            <a:ext cx="3155700" cy="100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3D Model</a:t>
            </a:r>
            <a:endParaRPr/>
          </a:p>
        </p:txBody>
      </p:sp>
      <p:pic>
        <p:nvPicPr>
          <p:cNvPr id="262" name="Google Shape;262;p49"/>
          <p:cNvPicPr preferRelativeResize="0"/>
          <p:nvPr/>
        </p:nvPicPr>
        <p:blipFill>
          <a:blip r:embed="rId5">
            <a:alphaModFix/>
          </a:blip>
          <a:stretch>
            <a:fillRect/>
          </a:stretch>
        </p:blipFill>
        <p:spPr>
          <a:xfrm>
            <a:off x="5938837" y="3174985"/>
            <a:ext cx="3205164" cy="1971928"/>
          </a:xfrm>
          <a:prstGeom prst="rect">
            <a:avLst/>
          </a:prstGeom>
          <a:noFill/>
          <a:ln>
            <a:noFill/>
          </a:ln>
        </p:spPr>
      </p:pic>
      <p:sp>
        <p:nvSpPr>
          <p:cNvPr id="263" name="Google Shape;263;p49"/>
          <p:cNvSpPr txBox="1"/>
          <p:nvPr>
            <p:ph type="title"/>
          </p:nvPr>
        </p:nvSpPr>
        <p:spPr>
          <a:xfrm>
            <a:off x="6295938" y="1373738"/>
            <a:ext cx="2788800" cy="181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Photogrammetry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50"/>
          <p:cNvSpPr txBox="1"/>
          <p:nvPr>
            <p:ph type="title"/>
          </p:nvPr>
        </p:nvSpPr>
        <p:spPr>
          <a:xfrm>
            <a:off x="0" y="1147425"/>
            <a:ext cx="3161700" cy="2848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3D Capture Workflow</a:t>
            </a:r>
            <a:endParaRPr/>
          </a:p>
        </p:txBody>
      </p:sp>
      <p:pic>
        <p:nvPicPr>
          <p:cNvPr id="269" name="Google Shape;269;p50"/>
          <p:cNvPicPr preferRelativeResize="0"/>
          <p:nvPr/>
        </p:nvPicPr>
        <p:blipFill rotWithShape="1">
          <a:blip r:embed="rId3">
            <a:alphaModFix/>
          </a:blip>
          <a:srcRect b="4743" l="0" r="0" t="0"/>
          <a:stretch/>
        </p:blipFill>
        <p:spPr>
          <a:xfrm>
            <a:off x="3008824" y="0"/>
            <a:ext cx="6135178" cy="51435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51"/>
          <p:cNvSpPr txBox="1"/>
          <p:nvPr>
            <p:ph type="title"/>
          </p:nvPr>
        </p:nvSpPr>
        <p:spPr>
          <a:xfrm>
            <a:off x="0" y="81488"/>
            <a:ext cx="9144000" cy="101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5 Important Tips...</a:t>
            </a:r>
            <a:endParaRPr/>
          </a:p>
        </p:txBody>
      </p:sp>
      <p:sp>
        <p:nvSpPr>
          <p:cNvPr id="275" name="Google Shape;275;p51"/>
          <p:cNvSpPr txBox="1"/>
          <p:nvPr/>
        </p:nvSpPr>
        <p:spPr>
          <a:xfrm>
            <a:off x="364913" y="756063"/>
            <a:ext cx="8215800" cy="3816300"/>
          </a:xfrm>
          <a:prstGeom prst="rect">
            <a:avLst/>
          </a:prstGeom>
          <a:noFill/>
          <a:ln>
            <a:noFill/>
          </a:ln>
        </p:spPr>
        <p:txBody>
          <a:bodyPr anchorCtr="0" anchor="t" bIns="45725" lIns="45725" spcFirstLastPara="1" rIns="45725" wrap="square" tIns="45725">
            <a:noAutofit/>
          </a:bodyPr>
          <a:lstStyle/>
          <a:p>
            <a:pPr indent="-342900" lvl="0" marL="228600" rtl="0" algn="l">
              <a:spcBef>
                <a:spcPts val="0"/>
              </a:spcBef>
              <a:spcAft>
                <a:spcPts val="0"/>
              </a:spcAft>
              <a:buSzPts val="3600"/>
              <a:buFont typeface="Calibri"/>
              <a:buAutoNum type="arabicPeriod"/>
            </a:pPr>
            <a:r>
              <a:rPr lang="en" sz="3600">
                <a:latin typeface="Calibri"/>
                <a:ea typeface="Calibri"/>
                <a:cs typeface="Calibri"/>
                <a:sym typeface="Calibri"/>
              </a:rPr>
              <a:t>Most object’s require a </a:t>
            </a:r>
            <a:br>
              <a:rPr lang="en" sz="3600">
                <a:latin typeface="Calibri"/>
                <a:ea typeface="Calibri"/>
                <a:cs typeface="Calibri"/>
                <a:sym typeface="Calibri"/>
              </a:rPr>
            </a:br>
            <a:r>
              <a:rPr lang="en" sz="3600">
                <a:latin typeface="Calibri"/>
                <a:ea typeface="Calibri"/>
                <a:cs typeface="Calibri"/>
                <a:sym typeface="Calibri"/>
              </a:rPr>
              <a:t>2nd scan with a different </a:t>
            </a:r>
            <a:br>
              <a:rPr lang="en" sz="3600">
                <a:latin typeface="Calibri"/>
                <a:ea typeface="Calibri"/>
                <a:cs typeface="Calibri"/>
                <a:sym typeface="Calibri"/>
              </a:rPr>
            </a:br>
            <a:r>
              <a:rPr lang="en" sz="3600">
                <a:latin typeface="Calibri"/>
                <a:ea typeface="Calibri"/>
                <a:cs typeface="Calibri"/>
                <a:sym typeface="Calibri"/>
              </a:rPr>
              <a:t>orientation.</a:t>
            </a:r>
            <a:endParaRPr sz="3600">
              <a:latin typeface="Calibri"/>
              <a:ea typeface="Calibri"/>
              <a:cs typeface="Calibri"/>
              <a:sym typeface="Calibri"/>
            </a:endParaRPr>
          </a:p>
          <a:p>
            <a:pPr indent="-342900" lvl="0" marL="228600" rtl="0" algn="l">
              <a:spcBef>
                <a:spcPts val="0"/>
              </a:spcBef>
              <a:spcAft>
                <a:spcPts val="0"/>
              </a:spcAft>
              <a:buSzPts val="3600"/>
              <a:buFont typeface="Calibri"/>
              <a:buAutoNum type="arabicPeriod"/>
            </a:pPr>
            <a:r>
              <a:rPr lang="en" sz="3600">
                <a:latin typeface="Calibri"/>
                <a:ea typeface="Calibri"/>
                <a:cs typeface="Calibri"/>
                <a:sym typeface="Calibri"/>
              </a:rPr>
              <a:t>Go slow when scanning.</a:t>
            </a:r>
            <a:endParaRPr sz="3600">
              <a:latin typeface="Calibri"/>
              <a:ea typeface="Calibri"/>
              <a:cs typeface="Calibri"/>
              <a:sym typeface="Calibri"/>
            </a:endParaRPr>
          </a:p>
          <a:p>
            <a:pPr indent="-342900" lvl="0" marL="228600" rtl="0" algn="l">
              <a:spcBef>
                <a:spcPts val="0"/>
              </a:spcBef>
              <a:spcAft>
                <a:spcPts val="0"/>
              </a:spcAft>
              <a:buSzPts val="3600"/>
              <a:buFont typeface="Calibri"/>
              <a:buAutoNum type="arabicPeriod"/>
            </a:pPr>
            <a:r>
              <a:rPr lang="en" sz="3600">
                <a:latin typeface="Calibri"/>
                <a:ea typeface="Calibri"/>
                <a:cs typeface="Calibri"/>
                <a:sym typeface="Calibri"/>
              </a:rPr>
              <a:t>Object needs to be stable.</a:t>
            </a:r>
            <a:endParaRPr sz="3600">
              <a:latin typeface="Calibri"/>
              <a:ea typeface="Calibri"/>
              <a:cs typeface="Calibri"/>
              <a:sym typeface="Calibri"/>
            </a:endParaRPr>
          </a:p>
          <a:p>
            <a:pPr indent="-342900" lvl="0" marL="228600" rtl="0" algn="l">
              <a:spcBef>
                <a:spcPts val="0"/>
              </a:spcBef>
              <a:spcAft>
                <a:spcPts val="0"/>
              </a:spcAft>
              <a:buSzPts val="3600"/>
              <a:buFont typeface="Calibri"/>
              <a:buAutoNum type="arabicPeriod"/>
            </a:pPr>
            <a:r>
              <a:rPr lang="en" sz="3600">
                <a:latin typeface="Calibri"/>
                <a:ea typeface="Calibri"/>
                <a:cs typeface="Calibri"/>
                <a:sym typeface="Calibri"/>
              </a:rPr>
              <a:t>Good lighting is important.</a:t>
            </a:r>
            <a:endParaRPr sz="3600">
              <a:latin typeface="Calibri"/>
              <a:ea typeface="Calibri"/>
              <a:cs typeface="Calibri"/>
              <a:sym typeface="Calibri"/>
            </a:endParaRPr>
          </a:p>
          <a:p>
            <a:pPr indent="-342900" lvl="0" marL="228600" rtl="0" algn="l">
              <a:spcBef>
                <a:spcPts val="0"/>
              </a:spcBef>
              <a:spcAft>
                <a:spcPts val="0"/>
              </a:spcAft>
              <a:buSzPts val="3600"/>
              <a:buFont typeface="Calibri"/>
              <a:buAutoNum type="arabicPeriod"/>
            </a:pPr>
            <a:r>
              <a:rPr lang="en" sz="3600">
                <a:latin typeface="Calibri"/>
                <a:ea typeface="Calibri"/>
                <a:cs typeface="Calibri"/>
                <a:sym typeface="Calibri"/>
              </a:rPr>
              <a:t>Three corners of mat need to be visible</a:t>
            </a:r>
            <a:br>
              <a:rPr lang="en" sz="3600">
                <a:latin typeface="Calibri"/>
                <a:ea typeface="Calibri"/>
                <a:cs typeface="Calibri"/>
                <a:sym typeface="Calibri"/>
              </a:rPr>
            </a:br>
            <a:r>
              <a:rPr lang="en" sz="3600">
                <a:latin typeface="Calibri"/>
                <a:ea typeface="Calibri"/>
                <a:cs typeface="Calibri"/>
                <a:sym typeface="Calibri"/>
              </a:rPr>
              <a:t>at all times.</a:t>
            </a:r>
            <a:br>
              <a:rPr lang="en" sz="3600">
                <a:latin typeface="Calibri"/>
                <a:ea typeface="Calibri"/>
                <a:cs typeface="Calibri"/>
                <a:sym typeface="Calibri"/>
              </a:rPr>
            </a:br>
            <a:endParaRPr sz="3600">
              <a:latin typeface="Calibri"/>
              <a:ea typeface="Calibri"/>
              <a:cs typeface="Calibri"/>
              <a:sym typeface="Calibri"/>
            </a:endParaRPr>
          </a:p>
        </p:txBody>
      </p:sp>
      <p:pic>
        <p:nvPicPr>
          <p:cNvPr id="276" name="Google Shape;276;p51"/>
          <p:cNvPicPr preferRelativeResize="0"/>
          <p:nvPr/>
        </p:nvPicPr>
        <p:blipFill rotWithShape="1">
          <a:blip r:embed="rId3">
            <a:alphaModFix/>
          </a:blip>
          <a:srcRect b="0" l="8324" r="37653" t="0"/>
          <a:stretch/>
        </p:blipFill>
        <p:spPr>
          <a:xfrm>
            <a:off x="5556462" y="1152588"/>
            <a:ext cx="3587535" cy="221368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52"/>
          <p:cNvSpPr txBox="1"/>
          <p:nvPr>
            <p:ph type="title"/>
          </p:nvPr>
        </p:nvSpPr>
        <p:spPr>
          <a:xfrm>
            <a:off x="0" y="1281675"/>
            <a:ext cx="9144000" cy="258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7500"/>
              <a:t>Let’s Do Some 3D Scanning!</a:t>
            </a:r>
            <a:endParaRPr sz="75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53"/>
          <p:cNvSpPr txBox="1"/>
          <p:nvPr>
            <p:ph type="title"/>
          </p:nvPr>
        </p:nvSpPr>
        <p:spPr>
          <a:xfrm>
            <a:off x="1190513" y="38100"/>
            <a:ext cx="7953300" cy="1015200"/>
          </a:xfrm>
          <a:prstGeom prst="rect">
            <a:avLst/>
          </a:prstGeom>
        </p:spPr>
        <p:txBody>
          <a:bodyPr anchorCtr="0" anchor="t" bIns="45725" lIns="45725" spcFirstLastPara="1" rIns="45725" wrap="square" tIns="45725">
            <a:noAutofit/>
          </a:bodyPr>
          <a:lstStyle/>
          <a:p>
            <a:pPr indent="0" lvl="0" marL="0" rtl="0" algn="ctr">
              <a:spcBef>
                <a:spcPts val="0"/>
              </a:spcBef>
              <a:spcAft>
                <a:spcPts val="0"/>
              </a:spcAft>
              <a:buNone/>
            </a:pPr>
            <a:r>
              <a:rPr lang="en"/>
              <a:t>Questions or Comments?</a:t>
            </a:r>
            <a:endParaRPr/>
          </a:p>
        </p:txBody>
      </p:sp>
      <p:sp>
        <p:nvSpPr>
          <p:cNvPr id="287" name="Google Shape;287;p53"/>
          <p:cNvSpPr txBox="1"/>
          <p:nvPr>
            <p:ph idx="1" type="body"/>
          </p:nvPr>
        </p:nvSpPr>
        <p:spPr>
          <a:xfrm>
            <a:off x="1615450" y="3709121"/>
            <a:ext cx="4317900" cy="1062600"/>
          </a:xfrm>
          <a:prstGeom prst="rect">
            <a:avLst/>
          </a:prstGeom>
        </p:spPr>
        <p:txBody>
          <a:bodyPr anchorCtr="0" anchor="t" bIns="45725" lIns="45725" spcFirstLastPara="1" rIns="45725" wrap="square" tIns="45725">
            <a:noAutofit/>
          </a:bodyPr>
          <a:lstStyle/>
          <a:p>
            <a:pPr indent="0" lvl="0" marL="0" rtl="0" algn="l">
              <a:spcBef>
                <a:spcPts val="500"/>
              </a:spcBef>
              <a:spcAft>
                <a:spcPts val="0"/>
              </a:spcAft>
              <a:buNone/>
            </a:pPr>
            <a:r>
              <a:rPr lang="en"/>
              <a:t>dscommons@uvic.ca</a:t>
            </a:r>
            <a:endParaRPr/>
          </a:p>
          <a:p>
            <a:pPr indent="0" lvl="0" marL="0" rtl="0" algn="l">
              <a:spcBef>
                <a:spcPts val="500"/>
              </a:spcBef>
              <a:spcAft>
                <a:spcPts val="0"/>
              </a:spcAft>
              <a:buNone/>
            </a:pPr>
            <a:r>
              <a:rPr lang="en" u="sng">
                <a:solidFill>
                  <a:schemeClr val="hlink"/>
                </a:solidFill>
                <a:hlinkClick r:id="rId3"/>
              </a:rPr>
              <a:t>uvic.ca/library/dsc/</a:t>
            </a:r>
            <a:r>
              <a:rPr lang="en"/>
              <a:t> </a:t>
            </a:r>
            <a:endParaRPr/>
          </a:p>
        </p:txBody>
      </p:sp>
      <p:pic>
        <p:nvPicPr>
          <p:cNvPr id="288" name="Google Shape;288;p53"/>
          <p:cNvPicPr preferRelativeResize="0"/>
          <p:nvPr/>
        </p:nvPicPr>
        <p:blipFill rotWithShape="1">
          <a:blip r:embed="rId4">
            <a:alphaModFix/>
          </a:blip>
          <a:srcRect b="0" l="28417" r="35638" t="0"/>
          <a:stretch/>
        </p:blipFill>
        <p:spPr>
          <a:xfrm>
            <a:off x="0" y="0"/>
            <a:ext cx="1190507" cy="5143499"/>
          </a:xfrm>
          <a:prstGeom prst="rect">
            <a:avLst/>
          </a:prstGeom>
          <a:noFill/>
          <a:ln>
            <a:noFill/>
          </a:ln>
        </p:spPr>
      </p:pic>
      <p:sp>
        <p:nvSpPr>
          <p:cNvPr id="289" name="Google Shape;289;p53"/>
          <p:cNvSpPr txBox="1"/>
          <p:nvPr/>
        </p:nvSpPr>
        <p:spPr>
          <a:xfrm>
            <a:off x="1557150" y="1628875"/>
            <a:ext cx="6709800" cy="13695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3600">
                <a:solidFill>
                  <a:srgbClr val="004382"/>
                </a:solidFill>
                <a:latin typeface="Calibri"/>
                <a:ea typeface="Calibri"/>
                <a:cs typeface="Calibri"/>
                <a:sym typeface="Calibri"/>
              </a:rPr>
              <a:t>Please Fill out our short Workshop Evaluation Form: </a:t>
            </a:r>
            <a:r>
              <a:rPr lang="en" sz="3600" u="sng">
                <a:solidFill>
                  <a:srgbClr val="3C78D8"/>
                </a:solidFill>
                <a:latin typeface="Calibri"/>
                <a:ea typeface="Calibri"/>
                <a:cs typeface="Calibri"/>
                <a:sym typeface="Calibri"/>
              </a:rPr>
              <a:t>bit.ly/dsc-eval</a:t>
            </a:r>
            <a:endParaRPr sz="3600">
              <a:solidFill>
                <a:srgbClr val="004382"/>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UVIC Edge Blue Lowercase">
  <a:themeElements>
    <a:clrScheme name="UVic Edge colours">
      <a:dk1>
        <a:srgbClr val="111F33"/>
      </a:dk1>
      <a:lt1>
        <a:srgbClr val="FFFFFF"/>
      </a:lt1>
      <a:dk2>
        <a:srgbClr val="004E81"/>
      </a:dk2>
      <a:lt2>
        <a:srgbClr val="004F80"/>
      </a:lt2>
      <a:accent1>
        <a:srgbClr val="111F33"/>
      </a:accent1>
      <a:accent2>
        <a:srgbClr val="BD1D27"/>
      </a:accent2>
      <a:accent3>
        <a:srgbClr val="004E81"/>
      </a:accent3>
      <a:accent4>
        <a:srgbClr val="E6A027"/>
      </a:accent4>
      <a:accent5>
        <a:srgbClr val="004E81"/>
      </a:accent5>
      <a:accent6>
        <a:srgbClr val="BD1D27"/>
      </a:accent6>
      <a:hlink>
        <a:srgbClr val="004E81"/>
      </a:hlink>
      <a:folHlink>
        <a:srgbClr val="004E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