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7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1"/>
    <p:sldMasterId id="2147483775" r:id="rId2"/>
    <p:sldMasterId id="2147483812" r:id="rId3"/>
    <p:sldMasterId id="2147483770" r:id="rId4"/>
    <p:sldMasterId id="2147483791" r:id="rId5"/>
    <p:sldMasterId id="2147483692" r:id="rId6"/>
    <p:sldMasterId id="2147483785" r:id="rId7"/>
    <p:sldMasterId id="2147483714" r:id="rId8"/>
  </p:sldMasterIdLst>
  <p:notesMasterIdLst>
    <p:notesMasterId r:id="rId25"/>
  </p:notesMasterIdLst>
  <p:sldIdLst>
    <p:sldId id="256" r:id="rId9"/>
    <p:sldId id="261" r:id="rId10"/>
    <p:sldId id="275" r:id="rId11"/>
    <p:sldId id="274" r:id="rId12"/>
    <p:sldId id="266" r:id="rId13"/>
    <p:sldId id="265" r:id="rId14"/>
    <p:sldId id="262" r:id="rId15"/>
    <p:sldId id="263" r:id="rId16"/>
    <p:sldId id="267" r:id="rId17"/>
    <p:sldId id="264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84C"/>
    <a:srgbClr val="B5BD00"/>
    <a:srgbClr val="E03C31"/>
    <a:srgbClr val="002855"/>
    <a:srgbClr val="0099B3"/>
    <a:srgbClr val="0F1216"/>
    <a:srgbClr val="232C31"/>
    <a:srgbClr val="1E0B06"/>
    <a:srgbClr val="F4B528"/>
    <a:srgbClr val="775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79"/>
    <p:restoredTop sz="94694"/>
  </p:normalViewPr>
  <p:slideViewPr>
    <p:cSldViewPr snapToGrid="0" snapToObjects="1">
      <p:cViewPr varScale="1">
        <p:scale>
          <a:sx n="49" d="100"/>
          <a:sy n="49" d="100"/>
        </p:scale>
        <p:origin x="86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F8A28-61E7-3843-BF93-3FD0DB343B65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2BDA3-0AC2-934E-92C4-4F30B1F2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66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2BDA3-0AC2-934E-92C4-4F30B1F2CF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33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2BDA3-0AC2-934E-92C4-4F30B1F2CF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62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(Design 01 – purple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Bring Your Family to University Saturday student listening to student ambassador">
            <a:extLst>
              <a:ext uri="{FF2B5EF4-FFF2-40B4-BE49-F238E27FC236}">
                <a16:creationId xmlns:a16="http://schemas.microsoft.com/office/drawing/2014/main" id="{F7F96E06-632A-2648-8C7C-56A213B71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6864095-CF95-C443-928F-E301BECFF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D18111D-EA20-4643-AF05-76C31EF65D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2AC7A4-457E-5143-B43C-D73A3AC1F4C2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561A4-C936-3D42-B77E-A9C1584A70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7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(Design 01 – blu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Bring Your Family to University Saturday student ambassador counselling student">
            <a:extLst>
              <a:ext uri="{FF2B5EF4-FFF2-40B4-BE49-F238E27FC236}">
                <a16:creationId xmlns:a16="http://schemas.microsoft.com/office/drawing/2014/main" id="{57172486-CBE0-6845-ABC4-17F5B5D7A0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9F6B708-0919-0642-A491-501F3368F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C07088CB-BE08-814E-801D-34D007E3F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57347-AD06-1849-B471-AF2CD2EA1FD0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B7DD62-9F41-2C41-BE69-5F95F6B9ED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8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(Design 01 – red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5" descr="Summer School participant clapping after presentation">
            <a:extLst>
              <a:ext uri="{FF2B5EF4-FFF2-40B4-BE49-F238E27FC236}">
                <a16:creationId xmlns:a16="http://schemas.microsoft.com/office/drawing/2014/main" id="{69C80282-BE56-1D4A-8B79-3CFA74411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AC783E0-9151-3F43-89EF-1E89CC10C1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8BE3522-734C-FE49-86E6-2C43587B8C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C4872E-A26E-F44D-BD57-DB086B954E40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23937B-28E9-4947-A66A-1C3B2BE369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2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(Design 01 – green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tudent listens to stethescope while visiting campus">
            <a:extLst>
              <a:ext uri="{FF2B5EF4-FFF2-40B4-BE49-F238E27FC236}">
                <a16:creationId xmlns:a16="http://schemas.microsoft.com/office/drawing/2014/main" id="{01F16ABA-B9A5-1A42-B6CB-0B6A4863B9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87D9380-2F27-5847-BE35-745EC36E71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AD46291-29AC-394F-95A1-EF832B84E1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011E52-EE5E-2148-9ED2-26F55C5ECE66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D7A4A-DB13-AD4E-961C-F3359ED44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9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(Design 02 – 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udent ambassador counselling student visiting campus">
            <a:extLst>
              <a:ext uri="{FF2B5EF4-FFF2-40B4-BE49-F238E27FC236}">
                <a16:creationId xmlns:a16="http://schemas.microsoft.com/office/drawing/2014/main" id="{A5935812-65CE-2E43-B2EA-058B8908AC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53B749-74C1-9841-AB88-9EFADE421F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D86AC-4F14-734F-A456-923159DC36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E8FCAB3-66DF-7546-AB73-D886113C23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2C3FC7-4D90-3F4B-87B3-BCA6E7A33CE4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(Design 02 – blu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udent ambassador showing visiting students the portico ">
            <a:extLst>
              <a:ext uri="{FF2B5EF4-FFF2-40B4-BE49-F238E27FC236}">
                <a16:creationId xmlns:a16="http://schemas.microsoft.com/office/drawing/2014/main" id="{B1631DB4-A30C-A34C-A040-B0ECDA9B71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1D5A48-26A4-6F42-B9D6-BE666B1DD7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01F1045-46EA-2249-B1CC-8DF620DB95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7C19B05-703E-3142-9A51-DEC566A155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41F785-E67A-6F48-8E14-3ED5ADCEDE68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8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(Design 02 – red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udent ambassador on portico with group of visiting students">
            <a:extLst>
              <a:ext uri="{FF2B5EF4-FFF2-40B4-BE49-F238E27FC236}">
                <a16:creationId xmlns:a16="http://schemas.microsoft.com/office/drawing/2014/main" id="{1465FEE5-3CE7-A741-8D5D-951C0EAEC6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3AAFCB-E310-F74E-9CA8-78DF04ECA0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699BEBA-DD0A-AC45-9D26-979DD270A4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70810BFD-AB0C-C649-9B67-582E142612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79B14B-8FD9-8841-9BEF-2900375F097C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0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(Design 02 – green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wo students talking to each other on balcony at school">
            <a:extLst>
              <a:ext uri="{FF2B5EF4-FFF2-40B4-BE49-F238E27FC236}">
                <a16:creationId xmlns:a16="http://schemas.microsoft.com/office/drawing/2014/main" id="{15122FA0-D5D6-5042-8A84-C7975796E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4A03CD-1CA8-5741-B877-C5B9C942DA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08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FA73E42-7EAB-8345-8841-E1F716D425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5250490"/>
            <a:ext cx="9392093" cy="930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C9A7A498-E81F-DC40-B859-6129A95C3F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926813"/>
            <a:ext cx="9391650" cy="310515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6000" b="1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title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7EDF06-31AE-E34F-A0DB-496D5C5B7680}"/>
              </a:ext>
            </a:extLst>
          </p:cNvPr>
          <p:cNvSpPr/>
          <p:nvPr userDrawn="1"/>
        </p:nvSpPr>
        <p:spPr>
          <a:xfrm>
            <a:off x="1" y="1926813"/>
            <a:ext cx="175845" cy="4253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0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purple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350B62-3C06-CF45-ADC9-E4568422E27F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5DD22DE-86E5-524F-B122-205884485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414885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blue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F2B4B1-39C2-0449-B24C-88DDF2410AF4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9A98B-9268-5C41-BB14-230436F6C038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5FFD7CD-E3CE-AC48-8677-07314EED2D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12560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red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F2B4B1-39C2-0449-B24C-88DDF2410AF4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9A98B-9268-5C41-BB14-230436F6C038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5FFD7CD-E3CE-AC48-8677-07314EED2D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47594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green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F2B4B1-39C2-0449-B24C-88DDF2410AF4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9A98B-9268-5C41-BB14-230436F6C038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5FFD7CD-E3CE-AC48-8677-07314EED2D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3669375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purple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350B62-3C06-CF45-ADC9-E4568422E27F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5DD22DE-86E5-524F-B122-205884485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2808387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blu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F2B4B1-39C2-0449-B24C-88DDF2410AF4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DA6D419-E47F-4048-BD0B-D967D43AE2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3131203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red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01C966-BBF1-6B4F-BDEF-280C090DEA83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09AA77-D579-CD40-9A75-249C520DB2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935621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green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EFA2D5-8EA5-3148-B100-60BCD5B2A13D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3FEF3F-E81F-0A4B-BA7B-9797E9C28C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1706961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purple/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udent ambassadors on portico stairs with a group of visiting students">
            <a:extLst>
              <a:ext uri="{FF2B5EF4-FFF2-40B4-BE49-F238E27FC236}">
                <a16:creationId xmlns:a16="http://schemas.microsoft.com/office/drawing/2014/main" id="{0CFBB537-5945-B64A-A606-7483AF1D3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350B62-3C06-CF45-ADC9-E4568422E27F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5DD22DE-86E5-524F-B122-205884485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3344129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blue/imag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ambassador shows visiting student 'Applying to University' presentation">
            <a:extLst>
              <a:ext uri="{FF2B5EF4-FFF2-40B4-BE49-F238E27FC236}">
                <a16:creationId xmlns:a16="http://schemas.microsoft.com/office/drawing/2014/main" id="{2DF2594E-D996-5940-8126-CCF11086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F2B4B1-39C2-0449-B24C-88DDF2410AF4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DA6D419-E47F-4048-BD0B-D967D43AE2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434885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red/image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D student shows summer school students test slide in laboratory">
            <a:extLst>
              <a:ext uri="{FF2B5EF4-FFF2-40B4-BE49-F238E27FC236}">
                <a16:creationId xmlns:a16="http://schemas.microsoft.com/office/drawing/2014/main" id="{D60B0BD6-0D81-DE43-8143-15D292D668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01C966-BBF1-6B4F-BDEF-280C090DEA83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09AA77-D579-CD40-9A75-249C520DB2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4135857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xt (Bold – green/image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ing Your Family to University Saturday participant talks to another participant">
            <a:extLst>
              <a:ext uri="{FF2B5EF4-FFF2-40B4-BE49-F238E27FC236}">
                <a16:creationId xmlns:a16="http://schemas.microsoft.com/office/drawing/2014/main" id="{0F428AC7-5845-9A41-9AF3-63A9C1060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FA2D5-8EA5-3148-B100-60BCD5B2A13D}"/>
              </a:ext>
            </a:extLst>
          </p:cNvPr>
          <p:cNvSpPr/>
          <p:nvPr userDrawn="1"/>
        </p:nvSpPr>
        <p:spPr>
          <a:xfrm>
            <a:off x="1" y="1303917"/>
            <a:ext cx="176400" cy="4253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3FEF3F-E81F-0A4B-BA7B-9797E9C28C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8831648" cy="4253772"/>
          </a:xfrm>
          <a:prstGeom prst="rect">
            <a:avLst/>
          </a:prstGeom>
          <a:noFill/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</a:t>
            </a:r>
            <a:br>
              <a:rPr lang="en-US" dirty="0"/>
            </a:br>
            <a:r>
              <a:rPr lang="en-US" dirty="0"/>
              <a:t>(up to six lines)</a:t>
            </a:r>
          </a:p>
        </p:txBody>
      </p:sp>
    </p:spTree>
    <p:extLst>
      <p:ext uri="{BB962C8B-B14F-4D97-AF65-F5344CB8AC3E}">
        <p14:creationId xmlns:p14="http://schemas.microsoft.com/office/powerpoint/2010/main" val="1746253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purple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455A6B-5A88-C946-9194-EA9DC3809CF7}"/>
              </a:ext>
            </a:extLst>
          </p:cNvPr>
          <p:cNvSpPr/>
          <p:nvPr userDrawn="1"/>
        </p:nvSpPr>
        <p:spPr>
          <a:xfrm>
            <a:off x="1" y="1303199"/>
            <a:ext cx="176400" cy="4254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AF243523-8F8F-F14A-A8D0-B7BDFE48C52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FFB5AE-1CF3-1B40-ABC3-76748AA26B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rgbClr val="4B384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4C521ED-D462-224D-A8D5-05D751B1F1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95D72-7493-8143-9B2F-BD963D6523DA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687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blue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523248AC-86E1-4049-9921-B8D2D9F198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5C8BFE1-5448-EA44-8D27-9EC8590E18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rgbClr val="00285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E8F14C27-7596-584D-9B71-C4349CFDBC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9AF3F4-F0C3-5143-A191-2BD729302A46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29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red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FB35DC-4AE6-2D40-8B20-98DA55CED66C}"/>
              </a:ext>
            </a:extLst>
          </p:cNvPr>
          <p:cNvSpPr/>
          <p:nvPr userDrawn="1"/>
        </p:nvSpPr>
        <p:spPr>
          <a:xfrm>
            <a:off x="1" y="1303199"/>
            <a:ext cx="176400" cy="4254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4D172000-CC80-464D-898E-B95D023561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E0174750-CC09-5F4B-B365-0855574ECE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rgbClr val="E03C3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40EB07D-B2AB-6F45-B504-33B479405E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8F19A4-2F30-4749-B238-769781331475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11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green/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54B1B26F-D379-1049-86FE-66FB838669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A3237ED-E432-9C48-B9BD-532D151F6C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A90FD194-2A4A-CB4D-A32B-2964D467B6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chemeClr val="tx1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6BF74-DB00-054E-A90B-423585AA4064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7289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purple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628D6E9-E1EF-994A-BAA2-0DEBF12CD4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350B62-3C06-CF45-ADC9-E4568422E27F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C3CD3-7CD0-7A42-B2C2-6DDBE4A472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rgbClr val="4B384C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5DD22DE-86E5-524F-B122-205884485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rgbClr val="4B384C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</p:spTree>
    <p:extLst>
      <p:ext uri="{BB962C8B-B14F-4D97-AF65-F5344CB8AC3E}">
        <p14:creationId xmlns:p14="http://schemas.microsoft.com/office/powerpoint/2010/main" val="3994622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blu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26307B62-3AC6-0A41-B0D7-C9D30B4626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9862C02-C933-9F4D-AB51-028F348409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rgbClr val="002855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1BB293C-1736-6D44-935A-B045B5D26A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rgbClr val="002855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6022A2-70B1-004F-8B9D-5F1A3E8E4829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49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red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DE8A0F90-6498-D34C-A6B6-AE36FDA002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8DD16ABD-EE9E-FD46-B244-51877A101D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rgbClr val="E03C31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099CFAB-0080-C544-A42E-1E0FABFA17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rgbClr val="E03C31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E98C42-E75E-6E43-BFA3-852BED193860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140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 (Highlight w/image placeholder – green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95CAA26-81B0-AC48-842B-0875090256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74AC87A-5485-BB45-8370-1A70AD9EB8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929" y="4409067"/>
            <a:ext cx="7140785" cy="1148621"/>
          </a:xfrm>
          <a:prstGeom prst="rect">
            <a:avLst/>
          </a:prstGeom>
          <a:solidFill>
            <a:srgbClr val="B5BD00"/>
          </a:solidFill>
        </p:spPr>
        <p:txBody>
          <a:bodyPr lIns="0" tIns="251999" rIns="251999" bIns="0" anchor="ctr" anchorCtr="0"/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two lines)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3059E40-C1D9-474B-8081-F73774DDB0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929" y="1303917"/>
            <a:ext cx="7140786" cy="3105150"/>
          </a:xfrm>
          <a:prstGeom prst="rect">
            <a:avLst/>
          </a:prstGeom>
          <a:solidFill>
            <a:srgbClr val="B5BD00"/>
          </a:solidFill>
        </p:spPr>
        <p:txBody>
          <a:bodyPr lIns="0" tIns="251999" rIns="251999" bIns="251999" anchor="ctr" anchorCtr="0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here to add text (up to three lines)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B1F84B-B675-2B41-B705-6E01908051F5}"/>
              </a:ext>
            </a:extLst>
          </p:cNvPr>
          <p:cNvSpPr/>
          <p:nvPr userDrawn="1"/>
        </p:nvSpPr>
        <p:spPr>
          <a:xfrm>
            <a:off x="1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1972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Student ambassador speaks as part of a panel at Bring Your Family to University Saturday">
            <a:extLst>
              <a:ext uri="{FF2B5EF4-FFF2-40B4-BE49-F238E27FC236}">
                <a16:creationId xmlns:a16="http://schemas.microsoft.com/office/drawing/2014/main" id="{C7E853AD-3B4F-C54E-80EE-C19921AAC0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35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Visiting student campus sitting on exercise bike listening to another student">
            <a:extLst>
              <a:ext uri="{FF2B5EF4-FFF2-40B4-BE49-F238E27FC236}">
                <a16:creationId xmlns:a16="http://schemas.microsoft.com/office/drawing/2014/main" id="{F9E56545-C1A6-494D-A268-08B46047DE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669796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tudent ambassador gives 'Applying to University' presentation to visiting students">
            <a:extLst>
              <a:ext uri="{FF2B5EF4-FFF2-40B4-BE49-F238E27FC236}">
                <a16:creationId xmlns:a16="http://schemas.microsoft.com/office/drawing/2014/main" id="{E95DAEF7-348E-E140-B623-283F57492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906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tudent listens to stethescope while visiting campus">
            <a:extLst>
              <a:ext uri="{FF2B5EF4-FFF2-40B4-BE49-F238E27FC236}">
                <a16:creationId xmlns:a16="http://schemas.microsoft.com/office/drawing/2014/main" id="{1F0E8DB2-D52E-DC4F-8906-5201DFB319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385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quote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Student ambassador speaks as part of a panel at Bring Your Family to University Saturday">
            <a:extLst>
              <a:ext uri="{FF2B5EF4-FFF2-40B4-BE49-F238E27FC236}">
                <a16:creationId xmlns:a16="http://schemas.microsoft.com/office/drawing/2014/main" id="{C7E853AD-3B4F-C54E-80EE-C19921AAC0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noFill/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noFill/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1636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quot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Visiting student campus sitting on exercise bike listening to another student">
            <a:extLst>
              <a:ext uri="{FF2B5EF4-FFF2-40B4-BE49-F238E27FC236}">
                <a16:creationId xmlns:a16="http://schemas.microsoft.com/office/drawing/2014/main" id="{F9E56545-C1A6-494D-A268-08B46047DE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noFill/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noFill/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910735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quote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tudent ambassador gives 'Applying to University' presentation to visiting students">
            <a:extLst>
              <a:ext uri="{FF2B5EF4-FFF2-40B4-BE49-F238E27FC236}">
                <a16:creationId xmlns:a16="http://schemas.microsoft.com/office/drawing/2014/main" id="{E95DAEF7-348E-E140-B623-283F57492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noFill/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noFill/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912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quote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tudent listens to stethescope while visiting campus">
            <a:extLst>
              <a:ext uri="{FF2B5EF4-FFF2-40B4-BE49-F238E27FC236}">
                <a16:creationId xmlns:a16="http://schemas.microsoft.com/office/drawing/2014/main" id="{1F0E8DB2-D52E-DC4F-8906-5201DFB319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noFill/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noFill/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1669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Summer school participant listens to PhD student in labaratory">
            <a:extLst>
              <a:ext uri="{FF2B5EF4-FFF2-40B4-BE49-F238E27FC236}">
                <a16:creationId xmlns:a16="http://schemas.microsoft.com/office/drawing/2014/main" id="{2C5AE98B-554A-C745-BAAB-27E6D6E87B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746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Placeholder 5" descr="Student ambassador guides visiting students in Main Quad">
            <a:extLst>
              <a:ext uri="{FF2B5EF4-FFF2-40B4-BE49-F238E27FC236}">
                <a16:creationId xmlns:a16="http://schemas.microsoft.com/office/drawing/2014/main" id="{BC3B77EF-EC6A-7E43-9E3E-64CE2F1A9C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498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Summer School participant clapping after presentation">
            <a:extLst>
              <a:ext uri="{FF2B5EF4-FFF2-40B4-BE49-F238E27FC236}">
                <a16:creationId xmlns:a16="http://schemas.microsoft.com/office/drawing/2014/main" id="{091CA682-387F-B945-8B2B-D61534CBDC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115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Teaching staff talking to student visiting campus in laboratory">
            <a:extLst>
              <a:ext uri="{FF2B5EF4-FFF2-40B4-BE49-F238E27FC236}">
                <a16:creationId xmlns:a16="http://schemas.microsoft.com/office/drawing/2014/main" id="{0410EA8B-3064-C74E-AD00-610EE2C63B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139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blurb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Summer school participant listens to PhD student in labaratory">
            <a:extLst>
              <a:ext uri="{FF2B5EF4-FFF2-40B4-BE49-F238E27FC236}">
                <a16:creationId xmlns:a16="http://schemas.microsoft.com/office/drawing/2014/main" id="{2C5AE98B-554A-C745-BAAB-27E6D6E87B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4267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blurb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Placeholder 5" descr="Student ambassador guides visiting students in Main Quad">
            <a:extLst>
              <a:ext uri="{FF2B5EF4-FFF2-40B4-BE49-F238E27FC236}">
                <a16:creationId xmlns:a16="http://schemas.microsoft.com/office/drawing/2014/main" id="{BC3B77EF-EC6A-7E43-9E3E-64CE2F1A9C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30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blurb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Summer School participant clapping after presentation">
            <a:extLst>
              <a:ext uri="{FF2B5EF4-FFF2-40B4-BE49-F238E27FC236}">
                <a16:creationId xmlns:a16="http://schemas.microsoft.com/office/drawing/2014/main" id="{091CA682-387F-B945-8B2B-D61534CBDC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582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blurb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Teaching staff talking to student visiting campus in laboratory">
            <a:extLst>
              <a:ext uri="{FF2B5EF4-FFF2-40B4-BE49-F238E27FC236}">
                <a16:creationId xmlns:a16="http://schemas.microsoft.com/office/drawing/2014/main" id="{0410EA8B-3064-C74E-AD00-610EE2C63B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120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Bring Your Family to University participant listens to parent talking to widening participation staff">
            <a:extLst>
              <a:ext uri="{FF2B5EF4-FFF2-40B4-BE49-F238E27FC236}">
                <a16:creationId xmlns:a16="http://schemas.microsoft.com/office/drawing/2014/main" id="{B885D4D5-F944-E64E-AE22-6D913AAF93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4816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5" descr="Summer school participant listens closely to presentation">
            <a:extLst>
              <a:ext uri="{FF2B5EF4-FFF2-40B4-BE49-F238E27FC236}">
                <a16:creationId xmlns:a16="http://schemas.microsoft.com/office/drawing/2014/main" id="{FC78CB51-631C-CE46-890F-749D42A5D0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572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Student ambassador on portico stairs talking to visiting students">
            <a:extLst>
              <a:ext uri="{FF2B5EF4-FFF2-40B4-BE49-F238E27FC236}">
                <a16:creationId xmlns:a16="http://schemas.microsoft.com/office/drawing/2014/main" id="{DFAD987B-C047-ED42-832B-142F2EEE01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89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864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Visiting students stand and listen to teaching staff in laboratory">
            <a:extLst>
              <a:ext uri="{FF2B5EF4-FFF2-40B4-BE49-F238E27FC236}">
                <a16:creationId xmlns:a16="http://schemas.microsoft.com/office/drawing/2014/main" id="{8A1F9D2A-6AAB-7C4B-9CC8-0DE21427F6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3" cy="6009989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26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bullet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Bring Your Family to University participant listens to parent talking to widening participation staff">
            <a:extLst>
              <a:ext uri="{FF2B5EF4-FFF2-40B4-BE49-F238E27FC236}">
                <a16:creationId xmlns:a16="http://schemas.microsoft.com/office/drawing/2014/main" id="{B885D4D5-F944-E64E-AE22-6D913AAF93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447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bullet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5" descr="Summer school participant listens closely to presentation">
            <a:extLst>
              <a:ext uri="{FF2B5EF4-FFF2-40B4-BE49-F238E27FC236}">
                <a16:creationId xmlns:a16="http://schemas.microsoft.com/office/drawing/2014/main" id="{FC78CB51-631C-CE46-890F-749D42A5D0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5829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bullet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Student ambassador on portico stairs talking to visiting students">
            <a:extLst>
              <a:ext uri="{FF2B5EF4-FFF2-40B4-BE49-F238E27FC236}">
                <a16:creationId xmlns:a16="http://schemas.microsoft.com/office/drawing/2014/main" id="{DFAD987B-C047-ED42-832B-142F2EEE01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89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048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bullet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Visiting students stand and listen to teaching staff in laboratory">
            <a:extLst>
              <a:ext uri="{FF2B5EF4-FFF2-40B4-BE49-F238E27FC236}">
                <a16:creationId xmlns:a16="http://schemas.microsoft.com/office/drawing/2014/main" id="{8A1F9D2A-6AAB-7C4B-9CC8-0DE21427F6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3" cy="6009989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noFill/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860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Bring Your Family to University Saturday student listening to student ambassador">
            <a:extLst>
              <a:ext uri="{FF2B5EF4-FFF2-40B4-BE49-F238E27FC236}">
                <a16:creationId xmlns:a16="http://schemas.microsoft.com/office/drawing/2014/main" id="{B018E33B-ED50-F144-A555-734A073662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339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Bring Your Family to University Saturday student ambassador counselling student">
            <a:extLst>
              <a:ext uri="{FF2B5EF4-FFF2-40B4-BE49-F238E27FC236}">
                <a16:creationId xmlns:a16="http://schemas.microsoft.com/office/drawing/2014/main" id="{61F3D87D-959F-124D-9E18-4A864C4740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9007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Students visiting campus listens to student ambassador showing them something in a guidebook">
            <a:extLst>
              <a:ext uri="{FF2B5EF4-FFF2-40B4-BE49-F238E27FC236}">
                <a16:creationId xmlns:a16="http://schemas.microsoft.com/office/drawing/2014/main" id="{1D3DD1FC-5D36-8D45-9C4D-832B33997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9824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Summer school participant sits and listens to session">
            <a:extLst>
              <a:ext uri="{FF2B5EF4-FFF2-40B4-BE49-F238E27FC236}">
                <a16:creationId xmlns:a16="http://schemas.microsoft.com/office/drawing/2014/main" id="{05B072A7-6BAF-D143-8982-5A645155CE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0201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chart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Bring Your Family to University Saturday student listening to student ambassador">
            <a:extLst>
              <a:ext uri="{FF2B5EF4-FFF2-40B4-BE49-F238E27FC236}">
                <a16:creationId xmlns:a16="http://schemas.microsoft.com/office/drawing/2014/main" id="{B018E33B-ED50-F144-A555-734A073662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876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chart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Bring Your Family to University Saturday student ambassador counselling student">
            <a:extLst>
              <a:ext uri="{FF2B5EF4-FFF2-40B4-BE49-F238E27FC236}">
                <a16:creationId xmlns:a16="http://schemas.microsoft.com/office/drawing/2014/main" id="{61F3D87D-959F-124D-9E18-4A864C4740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802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chart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Students visiting campus listens to student ambassador showing them something in a guidebook">
            <a:extLst>
              <a:ext uri="{FF2B5EF4-FFF2-40B4-BE49-F238E27FC236}">
                <a16:creationId xmlns:a16="http://schemas.microsoft.com/office/drawing/2014/main" id="{1D3DD1FC-5D36-8D45-9C4D-832B33997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6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206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chart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Summer school participant sits and listens to session">
            <a:extLst>
              <a:ext uri="{FF2B5EF4-FFF2-40B4-BE49-F238E27FC236}">
                <a16:creationId xmlns:a16="http://schemas.microsoft.com/office/drawing/2014/main" id="{05B072A7-6BAF-D143-8982-5A645155CE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1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9296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5" descr="School student listens to student ambassadors who are visiting her school ">
            <a:extLst>
              <a:ext uri="{FF2B5EF4-FFF2-40B4-BE49-F238E27FC236}">
                <a16:creationId xmlns:a16="http://schemas.microsoft.com/office/drawing/2014/main" id="{A410F9E6-D03D-5C47-805E-CF726D1A5B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855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Widening participation staff giving presentation at Bring Your Family to University Saturday">
            <a:extLst>
              <a:ext uri="{FF2B5EF4-FFF2-40B4-BE49-F238E27FC236}">
                <a16:creationId xmlns:a16="http://schemas.microsoft.com/office/drawing/2014/main" id="{978D8F25-EDA2-E64F-829D-A439551BBC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175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Student ambassador gives campus tour for Bring Your Family to University Saturday">
            <a:extLst>
              <a:ext uri="{FF2B5EF4-FFF2-40B4-BE49-F238E27FC236}">
                <a16:creationId xmlns:a16="http://schemas.microsoft.com/office/drawing/2014/main" id="{B61D4C1B-0B1C-4841-9744-E51665C70C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916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Student ambassador using pipette in laboratory demonstration for visiting students">
            <a:extLst>
              <a:ext uri="{FF2B5EF4-FFF2-40B4-BE49-F238E27FC236}">
                <a16:creationId xmlns:a16="http://schemas.microsoft.com/office/drawing/2014/main" id="{A0888954-A448-F644-BA61-78034B6199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9315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purple/media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5" descr="School student listens to student ambassadors who are visiting her school ">
            <a:extLst>
              <a:ext uri="{FF2B5EF4-FFF2-40B4-BE49-F238E27FC236}">
                <a16:creationId xmlns:a16="http://schemas.microsoft.com/office/drawing/2014/main" id="{A410F9E6-D03D-5C47-805E-CF726D1A5B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5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797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blue/media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Widening participation staff giving presentation at Bring Your Family to University Saturday">
            <a:extLst>
              <a:ext uri="{FF2B5EF4-FFF2-40B4-BE49-F238E27FC236}">
                <a16:creationId xmlns:a16="http://schemas.microsoft.com/office/drawing/2014/main" id="{978D8F25-EDA2-E64F-829D-A439551BBC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719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red/media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Student ambassador gives campus tour for Bring Your Family to University Saturday">
            <a:extLst>
              <a:ext uri="{FF2B5EF4-FFF2-40B4-BE49-F238E27FC236}">
                <a16:creationId xmlns:a16="http://schemas.microsoft.com/office/drawing/2014/main" id="{B61D4C1B-0B1C-4841-9744-E51665C70C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995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xt (r/h image – green/media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Student ambassador using pipette in laboratory demonstration for visiting students">
            <a:extLst>
              <a:ext uri="{FF2B5EF4-FFF2-40B4-BE49-F238E27FC236}">
                <a16:creationId xmlns:a16="http://schemas.microsoft.com/office/drawing/2014/main" id="{A0888954-A448-F644-BA61-78034B6199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057" y="428400"/>
            <a:ext cx="6746944" cy="6009990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noFill/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noFill/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068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>
                <a:solidFill>
                  <a:srgbClr val="4B384C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329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blu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336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>
                <a:solidFill>
                  <a:srgbClr val="E03C3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840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2332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quote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7015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quot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500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quote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372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quote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459AF3E-C15C-AB46-B413-D984653FF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44118" y="3805388"/>
            <a:ext cx="6919912" cy="1748123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44118" y="1188189"/>
            <a:ext cx="6919913" cy="261720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4610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88830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155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5095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blurb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2688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blurb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944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blurb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805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blurb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BAF5F62-5F7C-8A4D-9CF5-925BDA0F3E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E122E-E021-FB4C-B2E4-D5D23A18D008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848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7912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8514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904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bullet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4840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bullet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4100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bullet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554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bullet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CAF80C7-D7D6-B84D-A754-8373B6AC65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2400" y="2339163"/>
            <a:ext cx="6919200" cy="342255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242876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8E08-E84B-2146-87AF-46E14115B3FF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48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790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43059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738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chart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rgbClr val="4B384C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9289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chart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rgbClr val="002855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4307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chart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rgbClr val="E03C3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4030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chart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B7B061F-39BF-874B-A8CD-CF4E7BF38C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4442400" y="2698767"/>
            <a:ext cx="6918325" cy="3380020"/>
          </a:xfrm>
          <a:prstGeom prst="rect">
            <a:avLst/>
          </a:prstGeom>
          <a:solidFill>
            <a:srgbClr val="B5BD00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5A526-FF54-7C44-A6D3-45F9A0E11BB2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7261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99485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1257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0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purple/media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rgbClr val="4B384C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9664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blue/media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rgbClr val="002855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776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red/media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rgbClr val="E03C3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8685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ext (l/h image placeholder – green/media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3E1337-B032-FB48-8BE0-505215D828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426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4442400" y="2698767"/>
            <a:ext cx="6919200" cy="3380400"/>
          </a:xfrm>
          <a:prstGeom prst="rect">
            <a:avLst/>
          </a:prstGeom>
          <a:solidFill>
            <a:srgbClr val="B5BD00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2400" y="1096287"/>
            <a:ext cx="6919200" cy="160248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F3EC4-415D-5E4F-8FF1-2BDB67B9185E}"/>
              </a:ext>
            </a:extLst>
          </p:cNvPr>
          <p:cNvSpPr/>
          <p:nvPr userDrawn="1"/>
        </p:nvSpPr>
        <p:spPr>
          <a:xfrm>
            <a:off x="12015600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068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>
                <a:solidFill>
                  <a:srgbClr val="4B384C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654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731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>
                <a:solidFill>
                  <a:srgbClr val="E03C3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710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white/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3382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quote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21793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quote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62812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quote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68207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quote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BF472A7-78A8-A74E-A878-4A8B481ED9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C2B3C-A953-5149-BB53-58F33FA26389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57600" y="3805388"/>
            <a:ext cx="6919912" cy="1748123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/>
          <a:lstStyle>
            <a:lvl1pPr>
              <a:defRPr baseline="0"/>
            </a:lvl1pPr>
          </a:lstStyle>
          <a:p>
            <a:pPr lvl="0"/>
            <a:r>
              <a:rPr lang="en-US" dirty="0"/>
              <a:t>Click to add further detail </a:t>
            </a:r>
            <a:br>
              <a:rPr lang="en-US" dirty="0"/>
            </a:br>
            <a:r>
              <a:rPr lang="en-US" dirty="0"/>
              <a:t>(up to three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57600" y="1188189"/>
            <a:ext cx="6919913" cy="261720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 anchor="ctr"/>
          <a:lstStyle>
            <a:lvl1pPr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 dirty="0">
                <a:latin typeface="Arial" charset="0"/>
                <a:ea typeface="Arial" charset="0"/>
                <a:cs typeface="Arial" charset="0"/>
              </a:rPr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2102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71906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67290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484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green/white/blur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0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blurb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7605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blurb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3381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blurb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15462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blurb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8F643F-B3E9-9549-8F24-DE66C44017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BFAF3-DAFD-D848-9EFD-1F55996FA617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251999" anchor="t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349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0376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1447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04481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white/bul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6017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bullet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288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bullet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6002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bullet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3178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bullet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8355042-6F4C-0244-8DDA-8CC13A3C1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4246B-CF75-0E4C-9048-08B05A2C924A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86FF2-62D2-3948-B344-3B94EBCB5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600" y="2339163"/>
            <a:ext cx="6919200" cy="342255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251999" anchor="t"/>
          <a:lstStyle>
            <a:lvl1pPr marL="457200" indent="-457200">
              <a:buFont typeface="Arial" panose="020B0604020202020204" pitchFamily="34" charset="0"/>
              <a:buChar char="•"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Click to add text </a:t>
            </a:r>
            <a:br>
              <a:rPr lang="en-US" sz="3200" b="0" i="0" dirty="0">
                <a:latin typeface="Arial" charset="0"/>
                <a:ea typeface="Arial" charset="0"/>
                <a:cs typeface="Arial" charset="0"/>
              </a:rPr>
            </a:b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(up to five lines)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914D44-4EF9-A24A-89CF-48FC0F57D7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242876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50885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634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1531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285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white/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552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chart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rgbClr val="4B384C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009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chart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rgbClr val="002855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6611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chart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rgbClr val="E03C3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05482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chart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A76F35-1773-BD4C-B3B7-73665A0C6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8452B-E516-E945-BB21-465BC08BFBA6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9" hasCustomPrompt="1"/>
          </p:nvPr>
        </p:nvSpPr>
        <p:spPr>
          <a:xfrm>
            <a:off x="957600" y="2698767"/>
            <a:ext cx="6918325" cy="3380020"/>
          </a:xfrm>
          <a:prstGeom prst="rect">
            <a:avLst/>
          </a:prstGeom>
          <a:solidFill>
            <a:srgbClr val="B5BD00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BD5732-41AC-DD42-8A6C-A787F0ED44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8542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4B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89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1357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E03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03092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white/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chemeClr val="bg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chemeClr val="bg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0722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purple/media)">
    <p:bg>
      <p:bgPr>
        <a:solidFill>
          <a:srgbClr val="4B3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rgbClr val="4B384C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4B384C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8505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blue/media)"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rgbClr val="002855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7052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red/media)">
    <p:bg>
      <p:bgPr>
        <a:solidFill>
          <a:srgbClr val="E03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rgbClr val="E03C31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E03C31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70463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ext (r/h image placeholder – green/media)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2A647D-BA5E-9448-A45A-904EB81F94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98749" y="428400"/>
            <a:ext cx="6749562" cy="6009992"/>
          </a:xfrm>
          <a:custGeom>
            <a:avLst/>
            <a:gdLst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0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1200"/>
              <a:gd name="connsiteX1" fmla="*/ 6002216 w 6002216"/>
              <a:gd name="connsiteY1" fmla="*/ 0 h 6001200"/>
              <a:gd name="connsiteX2" fmla="*/ 6002216 w 6002216"/>
              <a:gd name="connsiteY2" fmla="*/ 6001200 h 6001200"/>
              <a:gd name="connsiteX3" fmla="*/ 1424353 w 6002216"/>
              <a:gd name="connsiteY3" fmla="*/ 6001200 h 6001200"/>
              <a:gd name="connsiteX4" fmla="*/ 0 w 6002216"/>
              <a:gd name="connsiteY4" fmla="*/ 0 h 6001200"/>
              <a:gd name="connsiteX0" fmla="*/ 0 w 6002216"/>
              <a:gd name="connsiteY0" fmla="*/ 0 h 6009992"/>
              <a:gd name="connsiteX1" fmla="*/ 6002216 w 6002216"/>
              <a:gd name="connsiteY1" fmla="*/ 0 h 6009992"/>
              <a:gd name="connsiteX2" fmla="*/ 6002216 w 6002216"/>
              <a:gd name="connsiteY2" fmla="*/ 6001200 h 6009992"/>
              <a:gd name="connsiteX3" fmla="*/ 597876 w 6002216"/>
              <a:gd name="connsiteY3" fmla="*/ 6009992 h 6009992"/>
              <a:gd name="connsiteX4" fmla="*/ 0 w 6002216"/>
              <a:gd name="connsiteY4" fmla="*/ 0 h 6009992"/>
              <a:gd name="connsiteX0" fmla="*/ 0 w 6749562"/>
              <a:gd name="connsiteY0" fmla="*/ 0 h 6009992"/>
              <a:gd name="connsiteX1" fmla="*/ 6749562 w 6749562"/>
              <a:gd name="connsiteY1" fmla="*/ 0 h 6009992"/>
              <a:gd name="connsiteX2" fmla="*/ 6749562 w 6749562"/>
              <a:gd name="connsiteY2" fmla="*/ 6001200 h 6009992"/>
              <a:gd name="connsiteX3" fmla="*/ 1345222 w 6749562"/>
              <a:gd name="connsiteY3" fmla="*/ 6009992 h 6009992"/>
              <a:gd name="connsiteX4" fmla="*/ 0 w 6749562"/>
              <a:gd name="connsiteY4" fmla="*/ 0 h 600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9562" h="6009992">
                <a:moveTo>
                  <a:pt x="0" y="0"/>
                </a:moveTo>
                <a:lnTo>
                  <a:pt x="6749562" y="0"/>
                </a:lnTo>
                <a:lnTo>
                  <a:pt x="6749562" y="6001200"/>
                </a:lnTo>
                <a:lnTo>
                  <a:pt x="1345222" y="600999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F72D-7EA4-DA4E-81DE-BF1D55FAAE31}"/>
              </a:ext>
            </a:extLst>
          </p:cNvPr>
          <p:cNvSpPr/>
          <p:nvPr userDrawn="1"/>
        </p:nvSpPr>
        <p:spPr>
          <a:xfrm>
            <a:off x="-15076" y="428400"/>
            <a:ext cx="176400" cy="600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Media Placeholder 4"/>
          <p:cNvSpPr>
            <a:spLocks noGrp="1"/>
          </p:cNvSpPr>
          <p:nvPr>
            <p:ph type="media" sz="quarter" idx="20" hasCustomPrompt="1"/>
          </p:nvPr>
        </p:nvSpPr>
        <p:spPr>
          <a:xfrm>
            <a:off x="957600" y="2698767"/>
            <a:ext cx="6919200" cy="3380400"/>
          </a:xfrm>
          <a:prstGeom prst="rect">
            <a:avLst/>
          </a:prstGeom>
          <a:solidFill>
            <a:srgbClr val="B5BD00"/>
          </a:solidFill>
        </p:spPr>
        <p:txBody>
          <a:bodyPr lIns="251999" tIns="0" rIns="0" bIns="0" anchor="ctr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media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4BAE54-A830-0A4B-8C58-C05D02FC64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7600" y="1096287"/>
            <a:ext cx="6919200" cy="1602480"/>
          </a:xfrm>
          <a:prstGeom prst="rect">
            <a:avLst/>
          </a:prstGeom>
          <a:solidFill>
            <a:srgbClr val="B5BD00"/>
          </a:solidFill>
        </p:spPr>
        <p:txBody>
          <a:bodyPr lIns="251999" tIns="251999" rIns="0" bIns="0"/>
          <a:lstStyle>
            <a:lvl1pPr marL="0" indent="0">
              <a:buFont typeface="Arial" charset="0"/>
              <a:buNone/>
              <a:defRPr sz="3600" b="1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Click to add title </a:t>
            </a:r>
            <a:br>
              <a:rPr lang="en-US" b="1" i="0" dirty="0">
                <a:latin typeface="Arial" charset="0"/>
                <a:ea typeface="Arial" charset="0"/>
                <a:cs typeface="Arial" charset="0"/>
              </a:rPr>
            </a:br>
            <a:r>
              <a:rPr lang="en-US" b="1" i="0" dirty="0">
                <a:latin typeface="Arial" charset="0"/>
                <a:ea typeface="Arial" charset="0"/>
                <a:cs typeface="Arial" charset="0"/>
              </a:rPr>
              <a:t>(up to two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3312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Full (image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image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96377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Full (chart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b="0" i="0" dirty="0">
                <a:latin typeface="Arial" charset="0"/>
                <a:ea typeface="Arial" charset="0"/>
                <a:cs typeface="Arial" charset="0"/>
              </a:rPr>
              <a:t>Drag and drop chart here</a:t>
            </a: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Full (media placeho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/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Drag and drop media/video here</a:t>
            </a:r>
          </a:p>
        </p:txBody>
      </p:sp>
    </p:spTree>
    <p:extLst>
      <p:ext uri="{BB962C8B-B14F-4D97-AF65-F5344CB8AC3E}">
        <p14:creationId xmlns:p14="http://schemas.microsoft.com/office/powerpoint/2010/main" val="360946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9" Type="http://schemas.openxmlformats.org/officeDocument/2006/relationships/slideLayout" Target="../slideLayouts/slideLayout67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62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33" Type="http://schemas.openxmlformats.org/officeDocument/2006/relationships/slideLayout" Target="../slideLayouts/slideLayout61.xml"/><Relationship Id="rId38" Type="http://schemas.openxmlformats.org/officeDocument/2006/relationships/slideLayout" Target="../slideLayouts/slideLayout66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41" Type="http://schemas.openxmlformats.org/officeDocument/2006/relationships/theme" Target="../theme/theme5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32" Type="http://schemas.openxmlformats.org/officeDocument/2006/relationships/slideLayout" Target="../slideLayouts/slideLayout60.xml"/><Relationship Id="rId37" Type="http://schemas.openxmlformats.org/officeDocument/2006/relationships/slideLayout" Target="../slideLayouts/slideLayout65.xml"/><Relationship Id="rId40" Type="http://schemas.openxmlformats.org/officeDocument/2006/relationships/slideLayout" Target="../slideLayouts/slideLayout68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36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slideLayout" Target="../slideLayouts/slideLayout59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slideLayout" Target="../slideLayouts/slideLayout58.xml"/><Relationship Id="rId35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9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97.xml"/><Relationship Id="rId41" Type="http://schemas.openxmlformats.org/officeDocument/2006/relationships/theme" Target="../theme/theme6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40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99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9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34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33" Type="http://schemas.openxmlformats.org/officeDocument/2006/relationships/slideLayout" Target="../slideLayouts/slideLayout141.xml"/><Relationship Id="rId38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slideLayout" Target="../slideLayouts/slideLayout137.xml"/><Relationship Id="rId41" Type="http://schemas.openxmlformats.org/officeDocument/2006/relationships/theme" Target="../theme/theme7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32" Type="http://schemas.openxmlformats.org/officeDocument/2006/relationships/slideLayout" Target="../slideLayouts/slideLayout140.xml"/><Relationship Id="rId37" Type="http://schemas.openxmlformats.org/officeDocument/2006/relationships/slideLayout" Target="../slideLayouts/slideLayout145.xml"/><Relationship Id="rId40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36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31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Relationship Id="rId30" Type="http://schemas.openxmlformats.org/officeDocument/2006/relationships/slideLayout" Target="../slideLayouts/slideLayout138.xml"/><Relationship Id="rId35" Type="http://schemas.openxmlformats.org/officeDocument/2006/relationships/slideLayout" Target="../slideLayouts/slideLayout14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8228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1" r:id="rId2"/>
    <p:sldLayoutId id="2147483768" r:id="rId3"/>
    <p:sldLayoutId id="21474837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211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7074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547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71" r:id="rId5"/>
    <p:sldLayoutId id="2147483772" r:id="rId6"/>
    <p:sldLayoutId id="2147483773" r:id="rId7"/>
    <p:sldLayoutId id="214748377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49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7" r:id="rId2"/>
    <p:sldLayoutId id="2147483798" r:id="rId3"/>
    <p:sldLayoutId id="2147483799" r:id="rId4"/>
    <p:sldLayoutId id="2147483846" r:id="rId5"/>
    <p:sldLayoutId id="2147483847" r:id="rId6"/>
    <p:sldLayoutId id="2147483848" r:id="rId7"/>
    <p:sldLayoutId id="2147483849" r:id="rId8"/>
    <p:sldLayoutId id="2147483793" r:id="rId9"/>
    <p:sldLayoutId id="2147483800" r:id="rId10"/>
    <p:sldLayoutId id="2147483801" r:id="rId11"/>
    <p:sldLayoutId id="2147483802" r:id="rId12"/>
    <p:sldLayoutId id="2147483850" r:id="rId13"/>
    <p:sldLayoutId id="2147483851" r:id="rId14"/>
    <p:sldLayoutId id="2147483852" r:id="rId15"/>
    <p:sldLayoutId id="2147483853" r:id="rId16"/>
    <p:sldLayoutId id="2147483794" r:id="rId17"/>
    <p:sldLayoutId id="2147483803" r:id="rId18"/>
    <p:sldLayoutId id="2147483804" r:id="rId19"/>
    <p:sldLayoutId id="2147483805" r:id="rId20"/>
    <p:sldLayoutId id="2147483858" r:id="rId21"/>
    <p:sldLayoutId id="2147483859" r:id="rId22"/>
    <p:sldLayoutId id="2147483860" r:id="rId23"/>
    <p:sldLayoutId id="2147483861" r:id="rId24"/>
    <p:sldLayoutId id="2147483795" r:id="rId25"/>
    <p:sldLayoutId id="2147483806" r:id="rId26"/>
    <p:sldLayoutId id="2147483807" r:id="rId27"/>
    <p:sldLayoutId id="2147483808" r:id="rId28"/>
    <p:sldLayoutId id="2147483862" r:id="rId29"/>
    <p:sldLayoutId id="2147483863" r:id="rId30"/>
    <p:sldLayoutId id="2147483864" r:id="rId31"/>
    <p:sldLayoutId id="2147483865" r:id="rId32"/>
    <p:sldLayoutId id="2147483796" r:id="rId33"/>
    <p:sldLayoutId id="2147483809" r:id="rId34"/>
    <p:sldLayoutId id="2147483810" r:id="rId35"/>
    <p:sldLayoutId id="2147483811" r:id="rId36"/>
    <p:sldLayoutId id="2147483866" r:id="rId37"/>
    <p:sldLayoutId id="2147483867" r:id="rId38"/>
    <p:sldLayoutId id="2147483868" r:id="rId39"/>
    <p:sldLayoutId id="2147483869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3200" b="0" i="0" kern="120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29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59" r:id="rId2"/>
    <p:sldLayoutId id="2147483760" r:id="rId3"/>
    <p:sldLayoutId id="2147483761" r:id="rId4"/>
    <p:sldLayoutId id="2147483870" r:id="rId5"/>
    <p:sldLayoutId id="2147483871" r:id="rId6"/>
    <p:sldLayoutId id="2147483872" r:id="rId7"/>
    <p:sldLayoutId id="2147483873" r:id="rId8"/>
    <p:sldLayoutId id="2147483696" r:id="rId9"/>
    <p:sldLayoutId id="2147483762" r:id="rId10"/>
    <p:sldLayoutId id="2147483763" r:id="rId11"/>
    <p:sldLayoutId id="2147483764" r:id="rId12"/>
    <p:sldLayoutId id="2147483874" r:id="rId13"/>
    <p:sldLayoutId id="2147483875" r:id="rId14"/>
    <p:sldLayoutId id="2147483876" r:id="rId15"/>
    <p:sldLayoutId id="2147483877" r:id="rId16"/>
    <p:sldLayoutId id="2147483697" r:id="rId17"/>
    <p:sldLayoutId id="2147483765" r:id="rId18"/>
    <p:sldLayoutId id="2147483766" r:id="rId19"/>
    <p:sldLayoutId id="2147483767" r:id="rId20"/>
    <p:sldLayoutId id="2147483878" r:id="rId21"/>
    <p:sldLayoutId id="2147483879" r:id="rId22"/>
    <p:sldLayoutId id="2147483880" r:id="rId23"/>
    <p:sldLayoutId id="2147483881" r:id="rId24"/>
    <p:sldLayoutId id="2147483757" r:id="rId25"/>
    <p:sldLayoutId id="2147483825" r:id="rId26"/>
    <p:sldLayoutId id="2147483826" r:id="rId27"/>
    <p:sldLayoutId id="2147483827" r:id="rId28"/>
    <p:sldLayoutId id="2147483882" r:id="rId29"/>
    <p:sldLayoutId id="2147483883" r:id="rId30"/>
    <p:sldLayoutId id="2147483884" r:id="rId31"/>
    <p:sldLayoutId id="2147483885" r:id="rId32"/>
    <p:sldLayoutId id="2147483758" r:id="rId33"/>
    <p:sldLayoutId id="2147483828" r:id="rId34"/>
    <p:sldLayoutId id="2147483829" r:id="rId35"/>
    <p:sldLayoutId id="2147483830" r:id="rId36"/>
    <p:sldLayoutId id="2147483886" r:id="rId37"/>
    <p:sldLayoutId id="2147483887" r:id="rId38"/>
    <p:sldLayoutId id="2147483888" r:id="rId39"/>
    <p:sldLayoutId id="2147483889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3200" b="0" i="0" kern="120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60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831" r:id="rId2"/>
    <p:sldLayoutId id="2147483832" r:id="rId3"/>
    <p:sldLayoutId id="2147483833" r:id="rId4"/>
    <p:sldLayoutId id="2147483890" r:id="rId5"/>
    <p:sldLayoutId id="2147483891" r:id="rId6"/>
    <p:sldLayoutId id="2147483892" r:id="rId7"/>
    <p:sldLayoutId id="2147483893" r:id="rId8"/>
    <p:sldLayoutId id="2147483787" r:id="rId9"/>
    <p:sldLayoutId id="2147483834" r:id="rId10"/>
    <p:sldLayoutId id="2147483835" r:id="rId11"/>
    <p:sldLayoutId id="2147483836" r:id="rId12"/>
    <p:sldLayoutId id="2147483894" r:id="rId13"/>
    <p:sldLayoutId id="2147483895" r:id="rId14"/>
    <p:sldLayoutId id="2147483896" r:id="rId15"/>
    <p:sldLayoutId id="2147483897" r:id="rId16"/>
    <p:sldLayoutId id="2147483788" r:id="rId17"/>
    <p:sldLayoutId id="2147483837" r:id="rId18"/>
    <p:sldLayoutId id="2147483838" r:id="rId19"/>
    <p:sldLayoutId id="2147483839" r:id="rId20"/>
    <p:sldLayoutId id="2147483898" r:id="rId21"/>
    <p:sldLayoutId id="2147483899" r:id="rId22"/>
    <p:sldLayoutId id="2147483900" r:id="rId23"/>
    <p:sldLayoutId id="2147483901" r:id="rId24"/>
    <p:sldLayoutId id="2147483789" r:id="rId25"/>
    <p:sldLayoutId id="2147483840" r:id="rId26"/>
    <p:sldLayoutId id="2147483841" r:id="rId27"/>
    <p:sldLayoutId id="2147483842" r:id="rId28"/>
    <p:sldLayoutId id="2147483902" r:id="rId29"/>
    <p:sldLayoutId id="2147483903" r:id="rId30"/>
    <p:sldLayoutId id="2147483904" r:id="rId31"/>
    <p:sldLayoutId id="2147483905" r:id="rId32"/>
    <p:sldLayoutId id="2147483790" r:id="rId33"/>
    <p:sldLayoutId id="2147483843" r:id="rId34"/>
    <p:sldLayoutId id="2147483844" r:id="rId35"/>
    <p:sldLayoutId id="2147483845" r:id="rId36"/>
    <p:sldLayoutId id="2147483906" r:id="rId37"/>
    <p:sldLayoutId id="2147483907" r:id="rId38"/>
    <p:sldLayoutId id="2147483908" r:id="rId39"/>
    <p:sldLayoutId id="2147483909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3200" b="0" i="0" kern="120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28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3AC2E3-A7BC-8049-9DF1-5C3BE2F656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6929" y="4892040"/>
            <a:ext cx="9392093" cy="1288543"/>
          </a:xfrm>
        </p:spPr>
        <p:txBody>
          <a:bodyPr/>
          <a:lstStyle/>
          <a:p>
            <a:r>
              <a:rPr lang="en-CA" dirty="0"/>
              <a:t>Tracing the historical origins of racial oppression in South Africa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9D580-A48C-9E49-AD20-8E67387DF7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Did apartheid begin in 1652, the 1800s, or 1948?</a:t>
            </a:r>
          </a:p>
        </p:txBody>
      </p:sp>
    </p:spTree>
    <p:extLst>
      <p:ext uri="{BB962C8B-B14F-4D97-AF65-F5344CB8AC3E}">
        <p14:creationId xmlns:p14="http://schemas.microsoft.com/office/powerpoint/2010/main" val="550106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48D1-4DAF-41F4-9CB5-355578E2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434546"/>
            <a:ext cx="4705782" cy="21922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What: system of legalized racism and segregation in South Africa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When: 1948-1990s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Why: belief in racial superiority, fear of black resistance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3E13B-D6B0-40AE-A211-99DFB84988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0"/>
            <a:ext cx="3889703" cy="2617200"/>
          </a:xfrm>
        </p:spPr>
        <p:txBody>
          <a:bodyPr/>
          <a:lstStyle/>
          <a:p>
            <a:r>
              <a:rPr lang="en-CA" dirty="0"/>
              <a:t>Basic “facts” about apartheid</a:t>
            </a:r>
            <a:endParaRPr lang="en-US" dirty="0"/>
          </a:p>
        </p:txBody>
      </p:sp>
      <p:pic>
        <p:nvPicPr>
          <p:cNvPr id="16" name="Picture Placeholder 15" descr="Text&#10;&#10;Description automatically generated">
            <a:extLst>
              <a:ext uri="{FF2B5EF4-FFF2-40B4-BE49-F238E27FC236}">
                <a16:creationId xmlns:a16="http://schemas.microsoft.com/office/drawing/2014/main" id="{045B1BB3-3767-4924-86D9-CEF47E17EF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-5281" t="1415" b="-3865"/>
          <a:stretch/>
        </p:blipFill>
        <p:spPr>
          <a:xfrm>
            <a:off x="4998749" y="428400"/>
            <a:ext cx="6749562" cy="6009992"/>
          </a:xfrm>
        </p:spPr>
      </p:pic>
    </p:spTree>
    <p:extLst>
      <p:ext uri="{BB962C8B-B14F-4D97-AF65-F5344CB8AC3E}">
        <p14:creationId xmlns:p14="http://schemas.microsoft.com/office/powerpoint/2010/main" val="1148990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48D1-4DAF-41F4-9CB5-355578E2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671153"/>
            <a:ext cx="9999434" cy="21922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Fundamental characteristics of apartheid – white control of black labour and land - existed in South Africa for hundreds of years before apartheid technically began in 1948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Historical “facts” are always interpretations, not set in stone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3E13B-D6B0-40AE-A211-99DFB84988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0"/>
            <a:ext cx="3889703" cy="2617200"/>
          </a:xfrm>
        </p:spPr>
        <p:txBody>
          <a:bodyPr/>
          <a:lstStyle/>
          <a:p>
            <a:r>
              <a:rPr lang="en-CA" dirty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94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48D1-4DAF-41F4-9CB5-355578E2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617200"/>
            <a:ext cx="4705782" cy="21922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Population has always been primarily black African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Highly diverse: over 35 commonly used languages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3E13B-D6B0-40AE-A211-99DFB84988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0"/>
            <a:ext cx="3889703" cy="2617200"/>
          </a:xfrm>
        </p:spPr>
        <p:txBody>
          <a:bodyPr/>
          <a:lstStyle/>
          <a:p>
            <a:r>
              <a:rPr lang="en-CA" dirty="0"/>
              <a:t>Modern South Africa</a:t>
            </a:r>
            <a:endParaRPr lang="en-US" dirty="0"/>
          </a:p>
        </p:txBody>
      </p:sp>
      <p:pic>
        <p:nvPicPr>
          <p:cNvPr id="12" name="Picture Placeholder 11" descr="Map&#10;&#10;Description automatically generated">
            <a:extLst>
              <a:ext uri="{FF2B5EF4-FFF2-40B4-BE49-F238E27FC236}">
                <a16:creationId xmlns:a16="http://schemas.microsoft.com/office/drawing/2014/main" id="{5E3F9D34-082D-4378-A3AE-A3AFD2AD79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-1685" t="-267" r="15750" b="-7934"/>
          <a:stretch/>
        </p:blipFill>
        <p:spPr>
          <a:xfrm>
            <a:off x="4998749" y="428400"/>
            <a:ext cx="6749562" cy="6009992"/>
          </a:xfrm>
        </p:spPr>
      </p:pic>
    </p:spTree>
    <p:extLst>
      <p:ext uri="{BB962C8B-B14F-4D97-AF65-F5344CB8AC3E}">
        <p14:creationId xmlns:p14="http://schemas.microsoft.com/office/powerpoint/2010/main" val="1644536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48D1-4DAF-41F4-9CB5-355578E2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277" y="2709245"/>
            <a:ext cx="4705782" cy="21922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British: Cape Colony and Natal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Afrikaner: Orange Free State and South African Republic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3E13B-D6B0-40AE-A211-99DFB84988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9277" y="0"/>
            <a:ext cx="3889703" cy="2617200"/>
          </a:xfrm>
        </p:spPr>
        <p:txBody>
          <a:bodyPr/>
          <a:lstStyle/>
          <a:p>
            <a:r>
              <a:rPr lang="en-CA" dirty="0"/>
              <a:t>Colonial South Africa</a:t>
            </a: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B49188B-FA45-43BE-9859-16F4B6266D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59" r="29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7449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Map&#10;&#10;Description automatically generated">
            <a:extLst>
              <a:ext uri="{FF2B5EF4-FFF2-40B4-BE49-F238E27FC236}">
                <a16:creationId xmlns:a16="http://schemas.microsoft.com/office/drawing/2014/main" id="{3448F809-3025-40FA-9D56-ED48200442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8054" r="10994" b="-4015"/>
          <a:stretch/>
        </p:blipFill>
        <p:spPr>
          <a:xfrm>
            <a:off x="4998749" y="428400"/>
            <a:ext cx="6749562" cy="6009992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48D1-4DAF-41F4-9CB5-355578E2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680228"/>
            <a:ext cx="4705782" cy="21922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Khoisan = Khoikhoi and San, often referred to as Indigenous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Black African groups: Xhosa, Zulu, Sotho, Tswana, Tsonga, Venda, Swazi, etc.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3E13B-D6B0-40AE-A211-99DFB84988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9832"/>
            <a:ext cx="3889703" cy="2617200"/>
          </a:xfrm>
        </p:spPr>
        <p:txBody>
          <a:bodyPr/>
          <a:lstStyle/>
          <a:p>
            <a:r>
              <a:rPr lang="en-CA" dirty="0"/>
              <a:t>South Africa before colonization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43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F3554-636A-40A2-9283-825BB4421F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625518"/>
            <a:ext cx="468645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Meant as refreshment station on journey to the East Indies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1C047-5B0B-41D8-99AE-6C3DB6DBA2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8318"/>
            <a:ext cx="4041149" cy="2617200"/>
          </a:xfrm>
        </p:spPr>
        <p:txBody>
          <a:bodyPr/>
          <a:lstStyle/>
          <a:p>
            <a:r>
              <a:rPr lang="en-US" dirty="0" err="1"/>
              <a:t>Kaap</a:t>
            </a:r>
            <a:r>
              <a:rPr lang="en-US" dirty="0"/>
              <a:t> de Goede Hoop (1652)</a:t>
            </a:r>
          </a:p>
        </p:txBody>
      </p:sp>
      <p:pic>
        <p:nvPicPr>
          <p:cNvPr id="14" name="Picture Placeholder 13" descr="Map&#10;&#10;Description automatically generated">
            <a:extLst>
              <a:ext uri="{FF2B5EF4-FFF2-40B4-BE49-F238E27FC236}">
                <a16:creationId xmlns:a16="http://schemas.microsoft.com/office/drawing/2014/main" id="{8E9A168A-E0B3-4B5E-B831-9DA4C1FB49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0196" t="1476" b="-1476"/>
          <a:stretch/>
        </p:blipFill>
        <p:spPr>
          <a:xfrm>
            <a:off x="4998749" y="428400"/>
            <a:ext cx="6749562" cy="6009992"/>
          </a:xfrm>
        </p:spPr>
      </p:pic>
    </p:spTree>
    <p:extLst>
      <p:ext uri="{BB962C8B-B14F-4D97-AF65-F5344CB8AC3E}">
        <p14:creationId xmlns:p14="http://schemas.microsoft.com/office/powerpoint/2010/main" val="3306712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F3554-636A-40A2-9283-825BB4421F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623853"/>
            <a:ext cx="4639159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Slavery was practiced from the beginning, but…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The Dutch imported slaves, they did not enslave the Khoikhoi and San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1C047-5B0B-41D8-99AE-6C3DB6DBA2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6653"/>
            <a:ext cx="4041149" cy="2617200"/>
          </a:xfrm>
        </p:spPr>
        <p:txBody>
          <a:bodyPr/>
          <a:lstStyle/>
          <a:p>
            <a:r>
              <a:rPr lang="en-US" dirty="0" err="1"/>
              <a:t>Kaap</a:t>
            </a:r>
            <a:r>
              <a:rPr lang="en-US" dirty="0"/>
              <a:t> de Goede Hoop (1652)</a:t>
            </a:r>
          </a:p>
        </p:txBody>
      </p:sp>
      <p:pic>
        <p:nvPicPr>
          <p:cNvPr id="7" name="Picture Placeholder 6" descr="A group of people riding on the back of a horse&#10;&#10;Description automatically generated">
            <a:extLst>
              <a:ext uri="{FF2B5EF4-FFF2-40B4-BE49-F238E27FC236}">
                <a16:creationId xmlns:a16="http://schemas.microsoft.com/office/drawing/2014/main" id="{A4188245-B48F-4BA7-8940-94A6C6997B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486" r="74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597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F3554-636A-40A2-9283-825BB4421F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633685"/>
            <a:ext cx="4922938" cy="34445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Slavery existed, but not racism </a:t>
            </a:r>
            <a:r>
              <a:rPr lang="en-CA" i="1" dirty="0"/>
              <a:t>per 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Origins of apartheid?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Yes – dependence on non-white labour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No – non-white labour was imported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1C047-5B0B-41D8-99AE-6C3DB6DBA2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16485"/>
            <a:ext cx="4041149" cy="2617200"/>
          </a:xfrm>
        </p:spPr>
        <p:txBody>
          <a:bodyPr/>
          <a:lstStyle/>
          <a:p>
            <a:r>
              <a:rPr lang="en-US" dirty="0" err="1"/>
              <a:t>Kaap</a:t>
            </a:r>
            <a:r>
              <a:rPr lang="en-US" dirty="0"/>
              <a:t> de Goede Hoop (1652)</a:t>
            </a:r>
          </a:p>
        </p:txBody>
      </p:sp>
      <p:pic>
        <p:nvPicPr>
          <p:cNvPr id="7" name="Picture Placeholder 6" descr="A group of people riding on the back of a horse&#10;&#10;Description automatically generated">
            <a:extLst>
              <a:ext uri="{FF2B5EF4-FFF2-40B4-BE49-F238E27FC236}">
                <a16:creationId xmlns:a16="http://schemas.microsoft.com/office/drawing/2014/main" id="{A4188245-B48F-4BA7-8940-94A6C6997B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486" r="74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2268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1421-1391-4E91-8585-F67197205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598" y="2617200"/>
            <a:ext cx="437114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1806 Britain takes over the Cape Colony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1807 Britain abolishes slave trade, cutting off access to new slaves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599" y="0"/>
            <a:ext cx="4371145" cy="2617200"/>
          </a:xfrm>
        </p:spPr>
        <p:txBody>
          <a:bodyPr/>
          <a:lstStyle/>
          <a:p>
            <a:r>
              <a:rPr lang="en-CA" dirty="0"/>
              <a:t>British South Africa and black labour</a:t>
            </a:r>
            <a:endParaRPr lang="en-US" dirty="0"/>
          </a:p>
        </p:txBody>
      </p:sp>
      <p:pic>
        <p:nvPicPr>
          <p:cNvPr id="8" name="Picture Placeholder 7" descr="Text, letter&#10;&#10;Description automatically generated">
            <a:extLst>
              <a:ext uri="{FF2B5EF4-FFF2-40B4-BE49-F238E27FC236}">
                <a16:creationId xmlns:a16="http://schemas.microsoft.com/office/drawing/2014/main" id="{6468919C-D59B-472A-AFAC-A6407F4292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-9577" t="-1111" r="9577" b="44571"/>
          <a:stretch/>
        </p:blipFill>
        <p:spPr>
          <a:xfrm>
            <a:off x="4998749" y="428400"/>
            <a:ext cx="6749562" cy="6009992"/>
          </a:xfrm>
        </p:spPr>
      </p:pic>
    </p:spTree>
    <p:extLst>
      <p:ext uri="{BB962C8B-B14F-4D97-AF65-F5344CB8AC3E}">
        <p14:creationId xmlns:p14="http://schemas.microsoft.com/office/powerpoint/2010/main" val="3533684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1421-1391-4E91-8585-F67197205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931326"/>
            <a:ext cx="437114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1809 “Hottentot Proclamation”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1841 Masters and Servants 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1893 Mining 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599" y="18150"/>
            <a:ext cx="4371145" cy="2617200"/>
          </a:xfrm>
        </p:spPr>
        <p:txBody>
          <a:bodyPr/>
          <a:lstStyle/>
          <a:p>
            <a:r>
              <a:rPr lang="en-CA" dirty="0"/>
              <a:t>British South Africa and black labour</a:t>
            </a:r>
            <a:endParaRPr lang="en-US" dirty="0"/>
          </a:p>
        </p:txBody>
      </p:sp>
      <p:pic>
        <p:nvPicPr>
          <p:cNvPr id="6" name="Picture Placeholder 5" descr="A building next to a window&#10;&#10;Description automatically generated">
            <a:extLst>
              <a:ext uri="{FF2B5EF4-FFF2-40B4-BE49-F238E27FC236}">
                <a16:creationId xmlns:a16="http://schemas.microsoft.com/office/drawing/2014/main" id="{712AFF11-6B8F-43C4-A586-B6A4F78F41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556" r="12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3544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1421-1391-4E91-8585-F67197205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598" y="2617200"/>
            <a:ext cx="437114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Origins of apartheid?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Yes – control of black labour began in the 19</a:t>
            </a:r>
            <a:r>
              <a:rPr lang="en-CA" baseline="30000" dirty="0">
                <a:solidFill>
                  <a:schemeClr val="bg1"/>
                </a:solidFill>
              </a:rPr>
              <a:t>th</a:t>
            </a:r>
            <a:r>
              <a:rPr lang="en-CA" dirty="0">
                <a:solidFill>
                  <a:schemeClr val="bg1"/>
                </a:solidFill>
              </a:rPr>
              <a:t> century and reiterated during apartheid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No – apartheid was not just about labour, also about land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599" y="0"/>
            <a:ext cx="4371145" cy="2617200"/>
          </a:xfrm>
        </p:spPr>
        <p:txBody>
          <a:bodyPr/>
          <a:lstStyle/>
          <a:p>
            <a:r>
              <a:rPr lang="en-CA" dirty="0"/>
              <a:t>British South Africa and black labour</a:t>
            </a:r>
            <a:endParaRPr lang="en-US" dirty="0"/>
          </a:p>
        </p:txBody>
      </p:sp>
      <p:pic>
        <p:nvPicPr>
          <p:cNvPr id="6" name="Picture Placeholder 5" descr="A building next to a window&#10;&#10;Description automatically generated">
            <a:extLst>
              <a:ext uri="{FF2B5EF4-FFF2-40B4-BE49-F238E27FC236}">
                <a16:creationId xmlns:a16="http://schemas.microsoft.com/office/drawing/2014/main" id="{712AFF11-6B8F-43C4-A586-B6A4F78F41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556" r="12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3647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1421-1391-4E91-8585-F67197205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554938"/>
            <a:ext cx="437114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Farms and ranches required land, so land was taken bit by bit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By 1887, all of modern South Africa was claimed by whites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600" y="15562"/>
            <a:ext cx="4371145" cy="2617200"/>
          </a:xfrm>
        </p:spPr>
        <p:txBody>
          <a:bodyPr/>
          <a:lstStyle/>
          <a:p>
            <a:r>
              <a:rPr lang="en-CA" dirty="0"/>
              <a:t>British South Africa and black land</a:t>
            </a:r>
            <a:endParaRPr lang="en-US" dirty="0"/>
          </a:p>
        </p:txBody>
      </p:sp>
      <p:pic>
        <p:nvPicPr>
          <p:cNvPr id="8" name="Picture Placeholder 7" descr="Diagram&#10;&#10;Description automatically generated">
            <a:extLst>
              <a:ext uri="{FF2B5EF4-FFF2-40B4-BE49-F238E27FC236}">
                <a16:creationId xmlns:a16="http://schemas.microsoft.com/office/drawing/2014/main" id="{3EB828F0-07D2-48B1-8DFF-9D6E79EE03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036" t="-5558" r="4471" b="-12162"/>
          <a:stretch/>
        </p:blipFill>
        <p:spPr>
          <a:xfrm>
            <a:off x="4998749" y="428400"/>
            <a:ext cx="6749562" cy="6009992"/>
          </a:xfrm>
        </p:spPr>
      </p:pic>
    </p:spTree>
    <p:extLst>
      <p:ext uri="{BB962C8B-B14F-4D97-AF65-F5344CB8AC3E}">
        <p14:creationId xmlns:p14="http://schemas.microsoft.com/office/powerpoint/2010/main" val="145886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1421-1391-4E91-8585-F67197205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600" y="2554938"/>
            <a:ext cx="437114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1913 Natives Land Act set aside 7% of land for blacks, increased to 13% in 1936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Under apartheid, these became the “homelands”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599" y="0"/>
            <a:ext cx="4371145" cy="2617200"/>
          </a:xfrm>
        </p:spPr>
        <p:txBody>
          <a:bodyPr/>
          <a:lstStyle/>
          <a:p>
            <a:r>
              <a:rPr lang="en-CA" dirty="0"/>
              <a:t>British South Africa and black land</a:t>
            </a:r>
            <a:endParaRPr lang="en-US" dirty="0"/>
          </a:p>
        </p:txBody>
      </p:sp>
      <p:pic>
        <p:nvPicPr>
          <p:cNvPr id="7" name="Picture Placeholder 6" descr="Map&#10;&#10;Description automatically generated">
            <a:extLst>
              <a:ext uri="{FF2B5EF4-FFF2-40B4-BE49-F238E27FC236}">
                <a16:creationId xmlns:a16="http://schemas.microsoft.com/office/drawing/2014/main" id="{51171E3A-33E7-42C8-9B31-DDF6197ECD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0290" r="102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7956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1421-1391-4E91-8585-F67197205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7598" y="2318456"/>
            <a:ext cx="4371145" cy="17481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Origins of apartheid?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Yes – apartheid was based on white control of land, and this was established in 19</a:t>
            </a:r>
            <a:r>
              <a:rPr lang="en-CA" baseline="30000" dirty="0">
                <a:solidFill>
                  <a:schemeClr val="bg1"/>
                </a:solidFill>
              </a:rPr>
              <a:t>th</a:t>
            </a:r>
            <a:r>
              <a:rPr lang="en-CA" dirty="0">
                <a:solidFill>
                  <a:schemeClr val="bg1"/>
                </a:solidFill>
              </a:rPr>
              <a:t> century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No – blacks in the 19</a:t>
            </a:r>
            <a:r>
              <a:rPr lang="en-CA" baseline="30000" dirty="0">
                <a:solidFill>
                  <a:schemeClr val="bg1"/>
                </a:solidFill>
              </a:rPr>
              <a:t>th</a:t>
            </a:r>
            <a:r>
              <a:rPr lang="en-CA" dirty="0">
                <a:solidFill>
                  <a:schemeClr val="bg1"/>
                </a:solidFill>
              </a:rPr>
              <a:t>  century could more or less own land anywhere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599" y="0"/>
            <a:ext cx="4371145" cy="2617200"/>
          </a:xfrm>
        </p:spPr>
        <p:txBody>
          <a:bodyPr/>
          <a:lstStyle/>
          <a:p>
            <a:r>
              <a:rPr lang="en-CA" dirty="0"/>
              <a:t>British South Africa and black land</a:t>
            </a:r>
            <a:endParaRPr lang="en-US" dirty="0"/>
          </a:p>
        </p:txBody>
      </p:sp>
      <p:pic>
        <p:nvPicPr>
          <p:cNvPr id="7" name="Picture Placeholder 6" descr="Map&#10;&#10;Description automatically generated">
            <a:extLst>
              <a:ext uri="{FF2B5EF4-FFF2-40B4-BE49-F238E27FC236}">
                <a16:creationId xmlns:a16="http://schemas.microsoft.com/office/drawing/2014/main" id="{51171E3A-33E7-42C8-9B31-DDF6197ECD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0290" r="102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8867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3782-1412-481A-9540-25576C4EA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597" y="0"/>
            <a:ext cx="4371145" cy="2617200"/>
          </a:xfrm>
        </p:spPr>
        <p:txBody>
          <a:bodyPr/>
          <a:lstStyle/>
          <a:p>
            <a:r>
              <a:rPr lang="en-CA" dirty="0"/>
              <a:t>When did apartheid begin?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07BD8FC-6970-4344-AF74-EBEC6BF09387}"/>
              </a:ext>
            </a:extLst>
          </p:cNvPr>
          <p:cNvSpPr txBox="1">
            <a:spLocks/>
          </p:cNvSpPr>
          <p:nvPr/>
        </p:nvSpPr>
        <p:spPr>
          <a:xfrm>
            <a:off x="957598" y="2617200"/>
            <a:ext cx="4371145" cy="1748123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1652 and introduction of slavery?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1809/1841 and exploitation of local African labour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36CD2B-B010-4793-9B83-441D06F46578}"/>
              </a:ext>
            </a:extLst>
          </p:cNvPr>
          <p:cNvSpPr txBox="1">
            <a:spLocks/>
          </p:cNvSpPr>
          <p:nvPr/>
        </p:nvSpPr>
        <p:spPr>
          <a:xfrm>
            <a:off x="6690991" y="2554938"/>
            <a:ext cx="4371145" cy="1748123"/>
          </a:xfrm>
          <a:prstGeom prst="rect">
            <a:avLst/>
          </a:prstGeom>
          <a:solidFill>
            <a:srgbClr val="002855"/>
          </a:solidFill>
        </p:spPr>
        <p:txBody>
          <a:bodyPr lIns="251999" tIns="251999" r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During the gradual dispossession of land over the 19</a:t>
            </a:r>
            <a:r>
              <a:rPr lang="en-CA" baseline="30000" dirty="0"/>
              <a:t>th</a:t>
            </a:r>
            <a:r>
              <a:rPr lang="en-CA" dirty="0"/>
              <a:t> century?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1948 and “official” beginning of apartheid?</a:t>
            </a:r>
          </a:p>
        </p:txBody>
      </p:sp>
    </p:spTree>
    <p:extLst>
      <p:ext uri="{BB962C8B-B14F-4D97-AF65-F5344CB8AC3E}">
        <p14:creationId xmlns:p14="http://schemas.microsoft.com/office/powerpoint/2010/main" val="2250883069"/>
      </p:ext>
    </p:extLst>
  </p:cSld>
  <p:clrMapOvr>
    <a:masterClrMapping/>
  </p:clrMapOvr>
</p:sld>
</file>

<file path=ppt/theme/theme1.xml><?xml version="1.0" encoding="utf-8"?>
<a:theme xmlns:a="http://schemas.openxmlformats.org/drawingml/2006/main" name="01_Title (Design 01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_Title (Design 02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_Text (Bold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_Text (Highlight w/image placeholder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_Text (r/h image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6_Text (l/h image placeholder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7_Text (r/h image placeholder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8_Full (image/chart/media placeholder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3251</TotalTime>
  <Words>470</Words>
  <Application>Microsoft Office PowerPoint</Application>
  <PresentationFormat>Widescreen</PresentationFormat>
  <Paragraphs>56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01_Title (Design 01)</vt:lpstr>
      <vt:lpstr>02_Title (Design 02)</vt:lpstr>
      <vt:lpstr>03_Text (Bold)</vt:lpstr>
      <vt:lpstr>04_Text (Highlight w/image placeholder)</vt:lpstr>
      <vt:lpstr>05_Text (r/h image)</vt:lpstr>
      <vt:lpstr>06_Text (l/h image placeholder)</vt:lpstr>
      <vt:lpstr>07_Text (r/h image placeholder)</vt:lpstr>
      <vt:lpstr>08_Full (image/chart/media placeholder)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Brooks, Ruth</dc:creator>
  <cp:lastModifiedBy>Darren Reid</cp:lastModifiedBy>
  <cp:revision>181</cp:revision>
  <dcterms:created xsi:type="dcterms:W3CDTF">2018-05-04T08:34:27Z</dcterms:created>
  <dcterms:modified xsi:type="dcterms:W3CDTF">2020-10-23T18:48:50Z</dcterms:modified>
</cp:coreProperties>
</file>