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6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c05221f73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c05221f7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c05221f73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c05221f7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c05221f73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c05221f7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c05221f73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c05221f7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c05221f73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c05221f7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c05221f73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c05221f73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c05221f73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c05221f73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Uppercase-edge/logo">
  <p:cSld name="UVic Edge White Uppercase-edge/logo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4.jpg" id="9" name="Google Shape;9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title"/>
          </p:nvPr>
        </p:nvSpPr>
        <p:spPr>
          <a:xfrm>
            <a:off x="1185163" y="1354667"/>
            <a:ext cx="15174304" cy="281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1185163" y="4741334"/>
            <a:ext cx="15174304" cy="25851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2" type="body"/>
          </p:nvPr>
        </p:nvSpPr>
        <p:spPr>
          <a:xfrm>
            <a:off x="6666535" y="9059332"/>
            <a:ext cx="9692930" cy="7830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58800" lvl="1" marL="914400" marR="0" rtl="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–"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Lowercase-edge corner">
  <p:cSld name="UVic Edge White Lowercase-edge corn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.jpg" id="14" name="Google Shape;14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 txBox="1"/>
          <p:nvPr>
            <p:ph type="title"/>
          </p:nvPr>
        </p:nvSpPr>
        <p:spPr>
          <a:xfrm>
            <a:off x="1269817" y="1170262"/>
            <a:ext cx="13671023" cy="30400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1269817" y="9031368"/>
            <a:ext cx="13671023" cy="7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2" type="body"/>
          </p:nvPr>
        </p:nvSpPr>
        <p:spPr>
          <a:xfrm>
            <a:off x="1269817" y="5122329"/>
            <a:ext cx="13671023" cy="33020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Uppercase-edge corner">
  <p:cSld name="UVic Edge White Uppercase-edge corn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.jpg" id="19" name="Google Shape;19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/>
          <p:nvPr>
            <p:ph type="title"/>
          </p:nvPr>
        </p:nvSpPr>
        <p:spPr>
          <a:xfrm>
            <a:off x="1269817" y="1397000"/>
            <a:ext cx="14475906" cy="281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1269817" y="5207000"/>
            <a:ext cx="14475906" cy="32385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2" type="body"/>
          </p:nvPr>
        </p:nvSpPr>
        <p:spPr>
          <a:xfrm>
            <a:off x="1269816" y="9059332"/>
            <a:ext cx="14475340" cy="7830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58800" lvl="1" marL="914400" marR="0" rtl="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–"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Lowercase- edge/logo corner">
  <p:cSld name="UVic Edge White Lowercase- edge/logo corn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3.jpg" id="24" name="Google Shape;24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5"/>
          <p:cNvSpPr txBox="1"/>
          <p:nvPr>
            <p:ph type="title"/>
          </p:nvPr>
        </p:nvSpPr>
        <p:spPr>
          <a:xfrm>
            <a:off x="1968216" y="1403094"/>
            <a:ext cx="11385345" cy="30400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1968215" y="5028136"/>
            <a:ext cx="11385345" cy="33750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1968215" y="9052535"/>
            <a:ext cx="11377677" cy="7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Uppercase- edge/logo corner">
  <p:cSld name="UVic Edge White Uppercase- edge/logo corn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3.jpg" id="29" name="Google Shape;29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"/>
          <p:cNvSpPr txBox="1"/>
          <p:nvPr>
            <p:ph type="title"/>
          </p:nvPr>
        </p:nvSpPr>
        <p:spPr>
          <a:xfrm>
            <a:off x="1989380" y="1587499"/>
            <a:ext cx="11830456" cy="281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1989380" y="5016500"/>
            <a:ext cx="11830455" cy="34290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1989380" y="8953369"/>
            <a:ext cx="11830456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58800" lvl="1" marL="914400" marR="0" rtl="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–"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Lowercase- logo-edge corner">
  <p:cSld name="UVic Edge White Lowercase- logo-edge corn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.jpg" id="34" name="Google Shape;34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7"/>
          <p:cNvSpPr txBox="1"/>
          <p:nvPr>
            <p:ph type="title"/>
          </p:nvPr>
        </p:nvSpPr>
        <p:spPr>
          <a:xfrm>
            <a:off x="3378692" y="1170262"/>
            <a:ext cx="11562151" cy="30400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378691" y="9054629"/>
            <a:ext cx="11562150" cy="7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7"/>
          <p:cNvSpPr txBox="1"/>
          <p:nvPr>
            <p:ph idx="2" type="body"/>
          </p:nvPr>
        </p:nvSpPr>
        <p:spPr>
          <a:xfrm>
            <a:off x="3378691" y="5122329"/>
            <a:ext cx="11562150" cy="33020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UVic_vert_648PC.eps" id="38" name="Google Shape;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188" y="7882018"/>
            <a:ext cx="1271754" cy="188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Uppercase- logo-edge corner">
  <p:cSld name="UVic Edge White Uppercase- logo-edge corn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.jpg" id="40" name="Google Shape;40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1758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8"/>
          <p:cNvSpPr txBox="1"/>
          <p:nvPr>
            <p:ph type="title"/>
          </p:nvPr>
        </p:nvSpPr>
        <p:spPr>
          <a:xfrm>
            <a:off x="3322687" y="1397000"/>
            <a:ext cx="12423035" cy="281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3322686" y="5207000"/>
            <a:ext cx="12423037" cy="32385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3322687" y="9059332"/>
            <a:ext cx="12422469" cy="7830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58800" lvl="1" marL="914400" marR="0" rtl="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–"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UVic_vert_648PC.eps" id="44" name="Google Shape;4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4430" y="7906299"/>
            <a:ext cx="1271754" cy="188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Lowercase- martletcorner">
  <p:cSld name="UVic Edge White Lowercase- martletcorn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2.jpg" id="46" name="Google Shape;46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9"/>
          <p:cNvSpPr txBox="1"/>
          <p:nvPr>
            <p:ph type="title"/>
          </p:nvPr>
        </p:nvSpPr>
        <p:spPr>
          <a:xfrm>
            <a:off x="1926061" y="1297261"/>
            <a:ext cx="11554482" cy="30400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1" type="body"/>
          </p:nvPr>
        </p:nvSpPr>
        <p:spPr>
          <a:xfrm>
            <a:off x="1926062" y="8967869"/>
            <a:ext cx="11554481" cy="7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2" type="body"/>
          </p:nvPr>
        </p:nvSpPr>
        <p:spPr>
          <a:xfrm>
            <a:off x="1926062" y="4858804"/>
            <a:ext cx="11554481" cy="34385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Uppercase- martletcorner">
  <p:cSld name="UVic Edge White Uppercase- martletcorn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2.jpg" id="51" name="Google Shape;5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0"/>
          <p:cNvSpPr txBox="1"/>
          <p:nvPr>
            <p:ph type="title"/>
          </p:nvPr>
        </p:nvSpPr>
        <p:spPr>
          <a:xfrm>
            <a:off x="1989379" y="1460499"/>
            <a:ext cx="12084417" cy="281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1989379" y="4974169"/>
            <a:ext cx="12084417" cy="32385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0"/>
          <p:cNvSpPr txBox="1"/>
          <p:nvPr>
            <p:ph idx="2" type="body"/>
          </p:nvPr>
        </p:nvSpPr>
        <p:spPr>
          <a:xfrm>
            <a:off x="1989379" y="9059332"/>
            <a:ext cx="12084417" cy="7830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58800" lvl="1" marL="914400" marR="0" rtl="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–"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Lowercase-edgebtm">
  <p:cSld name="UVic Edge White Lowercase-edgebtm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pg4.jpg" id="56" name="Google Shape;56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1"/>
          <p:cNvSpPr txBox="1"/>
          <p:nvPr>
            <p:ph idx="1" type="body"/>
          </p:nvPr>
        </p:nvSpPr>
        <p:spPr>
          <a:xfrm>
            <a:off x="1269817" y="8302257"/>
            <a:ext cx="10236931" cy="7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11"/>
          <p:cNvSpPr txBox="1"/>
          <p:nvPr>
            <p:ph idx="2" type="body"/>
          </p:nvPr>
        </p:nvSpPr>
        <p:spPr>
          <a:xfrm>
            <a:off x="1269817" y="4614333"/>
            <a:ext cx="13745068" cy="25004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1"/>
          <p:cNvSpPr txBox="1"/>
          <p:nvPr>
            <p:ph type="title"/>
          </p:nvPr>
        </p:nvSpPr>
        <p:spPr>
          <a:xfrm>
            <a:off x="1269816" y="1277413"/>
            <a:ext cx="15884954" cy="2680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Uppercase-edgebtm">
  <p:cSld name="UVic Edge White Uppercase-edgebtm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pg4.jpg" id="61" name="Google Shape;61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2"/>
          <p:cNvSpPr txBox="1"/>
          <p:nvPr>
            <p:ph type="title"/>
          </p:nvPr>
        </p:nvSpPr>
        <p:spPr>
          <a:xfrm>
            <a:off x="1185163" y="1354667"/>
            <a:ext cx="15174304" cy="281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" type="body"/>
          </p:nvPr>
        </p:nvSpPr>
        <p:spPr>
          <a:xfrm>
            <a:off x="1185163" y="4741334"/>
            <a:ext cx="12371738" cy="25851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2"/>
          <p:cNvSpPr txBox="1"/>
          <p:nvPr>
            <p:ph idx="2" type="body"/>
          </p:nvPr>
        </p:nvSpPr>
        <p:spPr>
          <a:xfrm>
            <a:off x="1185162" y="8106777"/>
            <a:ext cx="9692930" cy="7830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58800" lvl="1" marL="914400" marR="0" rtl="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–"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Lowercase-edgebtm-mart">
  <p:cSld name="UVic Edge White Lowercase-edgebtm-mar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pg8.jpg" id="66" name="Google Shape;66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>
            <p:ph idx="1" type="body"/>
          </p:nvPr>
        </p:nvSpPr>
        <p:spPr>
          <a:xfrm>
            <a:off x="1269817" y="8302257"/>
            <a:ext cx="10236931" cy="7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idx="2" type="body"/>
          </p:nvPr>
        </p:nvSpPr>
        <p:spPr>
          <a:xfrm>
            <a:off x="1269817" y="4614333"/>
            <a:ext cx="13745068" cy="25004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type="title"/>
          </p:nvPr>
        </p:nvSpPr>
        <p:spPr>
          <a:xfrm>
            <a:off x="1269816" y="1277413"/>
            <a:ext cx="15884954" cy="2680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Uppercase-edgebtm-mart">
  <p:cSld name="UVic Edge White Uppercase-edgebtm-mar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pg8.jpg" id="71" name="Google Shape;71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>
            <p:ph type="title"/>
          </p:nvPr>
        </p:nvSpPr>
        <p:spPr>
          <a:xfrm>
            <a:off x="1185163" y="1354667"/>
            <a:ext cx="15174304" cy="281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1185163" y="4741334"/>
            <a:ext cx="12371738" cy="25851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idx="2" type="body"/>
          </p:nvPr>
        </p:nvSpPr>
        <p:spPr>
          <a:xfrm>
            <a:off x="1185162" y="8106777"/>
            <a:ext cx="9692930" cy="7830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58800" lvl="1" marL="914400" marR="0" rtl="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–"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Lowercase-edge/logo">
  <p:cSld name="UVic Edge White Lowercase-edge/logo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4.jpg" id="76" name="Google Shape;76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6917839" y="9038856"/>
            <a:ext cx="10236931" cy="7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5"/>
          <p:cNvSpPr txBox="1"/>
          <p:nvPr>
            <p:ph idx="2" type="body"/>
          </p:nvPr>
        </p:nvSpPr>
        <p:spPr>
          <a:xfrm>
            <a:off x="1269817" y="4614333"/>
            <a:ext cx="15884953" cy="25004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5"/>
          <p:cNvSpPr txBox="1"/>
          <p:nvPr>
            <p:ph type="title"/>
          </p:nvPr>
        </p:nvSpPr>
        <p:spPr>
          <a:xfrm>
            <a:off x="1269816" y="1277413"/>
            <a:ext cx="15884954" cy="2680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Lowercase-bluebar">
  <p:cSld name="UVic Edge White Lowercase-blueba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5.jpg" id="81" name="Google Shape;81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8253805" y="9060713"/>
            <a:ext cx="8380789" cy="7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1142835" y="1531414"/>
            <a:ext cx="15491760" cy="29135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6"/>
          <p:cNvSpPr txBox="1"/>
          <p:nvPr>
            <p:ph idx="2" type="body"/>
          </p:nvPr>
        </p:nvSpPr>
        <p:spPr>
          <a:xfrm>
            <a:off x="1142835" y="4804833"/>
            <a:ext cx="15491758" cy="25220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Uppercase-bluebar">
  <p:cSld name="UVic Edge White Uppercase-bluebar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5.jpg" id="86" name="Google Shape;86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>
            <p:ph type="title"/>
          </p:nvPr>
        </p:nvSpPr>
        <p:spPr>
          <a:xfrm>
            <a:off x="1185163" y="1545167"/>
            <a:ext cx="15174304" cy="281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1185163" y="4868335"/>
            <a:ext cx="15174304" cy="24553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7"/>
          <p:cNvSpPr txBox="1"/>
          <p:nvPr>
            <p:ph idx="2" type="body"/>
          </p:nvPr>
        </p:nvSpPr>
        <p:spPr>
          <a:xfrm>
            <a:off x="8274969" y="9059332"/>
            <a:ext cx="8084496" cy="7830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58800" lvl="1" marL="914400" marR="0" rtl="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–"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Lowercase-Mark">
  <p:cSld name="UVic Edge White Lowercase-Mar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6.jpg" id="91" name="Google Shape;91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>
            <p:ph type="title"/>
          </p:nvPr>
        </p:nvSpPr>
        <p:spPr>
          <a:xfrm>
            <a:off x="1756580" y="1381927"/>
            <a:ext cx="12909800" cy="30400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UVic_vert_rev.eps" id="93" name="Google Shape;9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24328" y="852764"/>
            <a:ext cx="1271915" cy="18859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8761733" y="8905154"/>
            <a:ext cx="8635795" cy="7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18"/>
          <p:cNvSpPr txBox="1"/>
          <p:nvPr>
            <p:ph idx="2" type="body"/>
          </p:nvPr>
        </p:nvSpPr>
        <p:spPr>
          <a:xfrm>
            <a:off x="1756580" y="4720168"/>
            <a:ext cx="12909800" cy="289983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Vic Edge White Uppercase-Mark">
  <p:cSld name="UVic Edge White Uppercase-Mar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C+M_04257_DigitalSignage_ppt_template_white6.jpg" id="97" name="Google Shape;97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561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/>
          <p:nvPr>
            <p:ph type="title"/>
          </p:nvPr>
        </p:nvSpPr>
        <p:spPr>
          <a:xfrm>
            <a:off x="1693089" y="1545167"/>
            <a:ext cx="13375400" cy="281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1693089" y="4868335"/>
            <a:ext cx="13375400" cy="29209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  <a:defRPr b="0" i="0" sz="67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19"/>
          <p:cNvSpPr txBox="1"/>
          <p:nvPr>
            <p:ph idx="2" type="body"/>
          </p:nvPr>
        </p:nvSpPr>
        <p:spPr>
          <a:xfrm>
            <a:off x="8931041" y="8900646"/>
            <a:ext cx="8265203" cy="7830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  <a:defRPr b="0" i="0" sz="5200" u="none" cap="none" strike="noStrike">
                <a:solidFill>
                  <a:srgbClr val="00438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58800" lvl="1" marL="914400" marR="0" rtl="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–"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764767" y="1191431"/>
            <a:ext cx="12110732" cy="30400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91432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82864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74297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29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807346" y="4659692"/>
            <a:ext cx="12103759" cy="180566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34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Calibri"/>
              <a:buNone/>
              <a:defRPr b="0" i="0" sz="6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84200" lvl="1" marL="914400" marR="0" rtl="0" algn="l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–"/>
              <a:defRPr b="0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2600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2600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2600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2600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2600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2600" lvl="8" marL="41148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dreid820@uvic.ca" TargetMode="External"/><Relationship Id="rId4" Type="http://schemas.openxmlformats.org/officeDocument/2006/relationships/hyperlink" Target="https://oac.uvic.ca/dsc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12.png"/><Relationship Id="rId6" Type="http://schemas.openxmlformats.org/officeDocument/2006/relationships/hyperlink" Target="http://johnthompsondesign.com/unity-3d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goo.gl/8nG9Jw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oac.uvic.ca/dsc/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753685" y="623364"/>
            <a:ext cx="15491700" cy="29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VR, Videos, and Unity Workshop</a:t>
            </a:r>
            <a:endParaRPr b="0" i="0" sz="11200" u="none" cap="none" strike="noStrike">
              <a:solidFill>
                <a:srgbClr val="00438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753680" y="6428238"/>
            <a:ext cx="83808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</a:pPr>
            <a:r>
              <a:rPr lang="en-US" sz="3600">
                <a:solidFill>
                  <a:srgbClr val="004382"/>
                </a:solidFill>
              </a:rPr>
              <a:t>Darren </a:t>
            </a:r>
            <a:r>
              <a:rPr lang="en-US" sz="3600" u="sng">
                <a:solidFill>
                  <a:schemeClr val="hlink"/>
                </a:solidFill>
                <a:hlinkClick r:id="rId3"/>
              </a:rPr>
              <a:t>dreid820@uvic.ca</a:t>
            </a:r>
            <a:r>
              <a:rPr lang="en-US" sz="3600">
                <a:solidFill>
                  <a:srgbClr val="004382"/>
                </a:solidFill>
              </a:rPr>
              <a:t> </a:t>
            </a:r>
            <a:endParaRPr sz="3600">
              <a:solidFill>
                <a:srgbClr val="004382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</a:pPr>
            <a:r>
              <a:rPr lang="en-US" sz="3600" u="sng">
                <a:solidFill>
                  <a:schemeClr val="hlink"/>
                </a:solidFill>
                <a:hlinkClick r:id="rId4"/>
              </a:rPr>
              <a:t>https://oac.uvic.ca/dsc/</a:t>
            </a:r>
            <a:endParaRPr sz="3600">
              <a:solidFill>
                <a:srgbClr val="004382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6700"/>
              <a:buFont typeface="Calibri"/>
              <a:buNone/>
            </a:pPr>
            <a:r>
              <a:t/>
            </a:r>
            <a:endParaRPr sz="3600">
              <a:solidFill>
                <a:srgbClr val="004382"/>
              </a:solidFill>
            </a:endParaRPr>
          </a:p>
        </p:txBody>
      </p:sp>
      <p:sp>
        <p:nvSpPr>
          <p:cNvPr id="107" name="Google Shape;107;p20"/>
          <p:cNvSpPr txBox="1"/>
          <p:nvPr>
            <p:ph idx="2" type="body"/>
          </p:nvPr>
        </p:nvSpPr>
        <p:spPr>
          <a:xfrm>
            <a:off x="753675" y="4352103"/>
            <a:ext cx="15491700" cy="15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</a:pPr>
            <a:r>
              <a:rPr lang="en-US" sz="5200"/>
              <a:t>For the UVic Libraries </a:t>
            </a:r>
            <a:endParaRPr sz="52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</a:pPr>
            <a:r>
              <a:rPr lang="en-US" sz="5200"/>
              <a:t>Digital Scholarship Commons</a:t>
            </a:r>
            <a:endParaRPr sz="52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82"/>
              </a:buClr>
              <a:buSzPts val="5200"/>
              <a:buFont typeface="Calibri"/>
              <a:buNone/>
            </a:pPr>
            <a:r>
              <a:t/>
            </a:r>
            <a:endParaRPr sz="5200"/>
          </a:p>
        </p:txBody>
      </p:sp>
      <p:sp>
        <p:nvSpPr>
          <p:cNvPr id="108" name="Google Shape;108;p20"/>
          <p:cNvSpPr txBox="1"/>
          <p:nvPr/>
        </p:nvSpPr>
        <p:spPr>
          <a:xfrm>
            <a:off x="10733550" y="2658450"/>
            <a:ext cx="6955200" cy="10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Workshop t</a:t>
            </a:r>
            <a:r>
              <a:rPr lang="en-US" sz="4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ime goes here!</a:t>
            </a:r>
            <a:endParaRPr sz="4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914236" y="531886"/>
            <a:ext cx="11554500" cy="30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Itinerary:</a:t>
            </a:r>
            <a:endParaRPr/>
          </a:p>
        </p:txBody>
      </p:sp>
      <p:sp>
        <p:nvSpPr>
          <p:cNvPr id="114" name="Google Shape;114;p21"/>
          <p:cNvSpPr txBox="1"/>
          <p:nvPr>
            <p:ph idx="2" type="body"/>
          </p:nvPr>
        </p:nvSpPr>
        <p:spPr>
          <a:xfrm>
            <a:off x="1913100" y="2698248"/>
            <a:ext cx="11554500" cy="55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33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AutoNum type="arabicPeriod"/>
            </a:pPr>
            <a:r>
              <a:rPr lang="en-US" sz="4800">
                <a:solidFill>
                  <a:srgbClr val="000000"/>
                </a:solidFill>
              </a:rPr>
              <a:t>Take a look at Unity’s capabilities</a:t>
            </a:r>
            <a:endParaRPr sz="4800">
              <a:solidFill>
                <a:srgbClr val="000000"/>
              </a:solidFill>
            </a:endParaRPr>
          </a:p>
          <a:p>
            <a:pPr indent="-533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AutoNum type="arabicPeriod"/>
            </a:pPr>
            <a:r>
              <a:rPr lang="en-US" sz="4800">
                <a:solidFill>
                  <a:srgbClr val="000000"/>
                </a:solidFill>
              </a:rPr>
              <a:t>Quick review of some key skills</a:t>
            </a:r>
            <a:endParaRPr sz="4800">
              <a:solidFill>
                <a:srgbClr val="000000"/>
              </a:solidFill>
            </a:endParaRPr>
          </a:p>
          <a:p>
            <a:pPr indent="-533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AutoNum type="arabicPeriod"/>
            </a:pPr>
            <a:r>
              <a:rPr lang="en-US" sz="4800">
                <a:solidFill>
                  <a:srgbClr val="000000"/>
                </a:solidFill>
              </a:rPr>
              <a:t>Create our own Roll-A-Ball game!</a:t>
            </a:r>
            <a:endParaRPr sz="4800">
              <a:solidFill>
                <a:srgbClr val="000000"/>
              </a:solidFill>
            </a:endParaRPr>
          </a:p>
          <a:p>
            <a:pPr indent="-533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AutoNum type="arabicPeriod"/>
            </a:pPr>
            <a:r>
              <a:rPr lang="en-US" sz="4800">
                <a:solidFill>
                  <a:srgbClr val="000000"/>
                </a:solidFill>
              </a:rPr>
              <a:t>Review how to save and publish the final product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idx="1" type="body"/>
          </p:nvPr>
        </p:nvSpPr>
        <p:spPr>
          <a:xfrm>
            <a:off x="966087" y="288319"/>
            <a:ext cx="11554500" cy="7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40"/>
              </a:spcBef>
              <a:spcAft>
                <a:spcPts val="0"/>
              </a:spcAft>
              <a:buNone/>
            </a:pPr>
            <a:r>
              <a:rPr lang="en-US" sz="6000"/>
              <a:t>What Unity Can Do...</a:t>
            </a:r>
            <a:endParaRPr sz="6000"/>
          </a:p>
        </p:txBody>
      </p:sp>
      <p:pic>
        <p:nvPicPr>
          <p:cNvPr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5375" y="1612950"/>
            <a:ext cx="6891525" cy="4327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81600" y="1577301"/>
            <a:ext cx="7005025" cy="439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61025" y="6059375"/>
            <a:ext cx="6365950" cy="398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1066050" y="9219825"/>
            <a:ext cx="4083900" cy="67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Images: </a:t>
            </a:r>
            <a:r>
              <a:rPr lang="en-US" u="sng">
                <a:solidFill>
                  <a:schemeClr val="hlink"/>
                </a:solidFill>
                <a:hlinkClick r:id="rId6"/>
              </a:rPr>
              <a:t>http://johnthompsondesign.com/unity-3d/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idx="1" type="body"/>
          </p:nvPr>
        </p:nvSpPr>
        <p:spPr>
          <a:xfrm>
            <a:off x="812874" y="405100"/>
            <a:ext cx="12849300" cy="7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40"/>
              </a:spcBef>
              <a:spcAft>
                <a:spcPts val="0"/>
              </a:spcAft>
              <a:buNone/>
            </a:pPr>
            <a:r>
              <a:rPr lang="en-US" sz="6000"/>
              <a:t>Unity is used by professionals </a:t>
            </a:r>
            <a:endParaRPr sz="6000"/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3275" y="1856250"/>
            <a:ext cx="11688000" cy="65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3"/>
          <p:cNvSpPr txBox="1"/>
          <p:nvPr/>
        </p:nvSpPr>
        <p:spPr>
          <a:xfrm>
            <a:off x="10222125" y="8678450"/>
            <a:ext cx="82764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Game: Endless Space 2 (2017)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823402" y="700532"/>
            <a:ext cx="9100500" cy="12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/>
              <a:t>Key Skills Review</a:t>
            </a:r>
            <a:endParaRPr sz="9600"/>
          </a:p>
        </p:txBody>
      </p:sp>
      <p:sp>
        <p:nvSpPr>
          <p:cNvPr id="136" name="Google Shape;136;p24"/>
          <p:cNvSpPr txBox="1"/>
          <p:nvPr>
            <p:ph idx="2" type="body"/>
          </p:nvPr>
        </p:nvSpPr>
        <p:spPr>
          <a:xfrm>
            <a:off x="2198450" y="2376300"/>
            <a:ext cx="12109800" cy="55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82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AutoNum type="arabicPeriod"/>
            </a:pPr>
            <a:r>
              <a:rPr lang="en-US" sz="4000">
                <a:solidFill>
                  <a:srgbClr val="000000"/>
                </a:solidFill>
              </a:rPr>
              <a:t>Undo - ctrl+z or cmd+z</a:t>
            </a:r>
            <a:endParaRPr sz="4000">
              <a:solidFill>
                <a:srgbClr val="000000"/>
              </a:solidFill>
            </a:endParaRPr>
          </a:p>
          <a:p>
            <a:pPr indent="-482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AutoNum type="arabicPeriod"/>
            </a:pPr>
            <a:r>
              <a:rPr lang="en-US" sz="4000">
                <a:solidFill>
                  <a:srgbClr val="000000"/>
                </a:solidFill>
              </a:rPr>
              <a:t>Locate Position, Rotation, and Scale numbers in Inspector Panel</a:t>
            </a:r>
            <a:endParaRPr sz="4000">
              <a:solidFill>
                <a:srgbClr val="000000"/>
              </a:solidFill>
            </a:endParaRPr>
          </a:p>
          <a:p>
            <a:pPr indent="-482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AutoNum type="arabicPeriod"/>
            </a:pPr>
            <a:r>
              <a:rPr lang="en-US" sz="4000">
                <a:solidFill>
                  <a:srgbClr val="000000"/>
                </a:solidFill>
              </a:rPr>
              <a:t>Hold middle mouse button and drag to pan</a:t>
            </a:r>
            <a:endParaRPr sz="4000">
              <a:solidFill>
                <a:srgbClr val="000000"/>
              </a:solidFill>
            </a:endParaRPr>
          </a:p>
          <a:p>
            <a:pPr indent="-482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AutoNum type="arabicPeriod"/>
            </a:pPr>
            <a:r>
              <a:rPr lang="en-US" sz="4000">
                <a:solidFill>
                  <a:srgbClr val="000000"/>
                </a:solidFill>
              </a:rPr>
              <a:t>Hold right mouse button and drag to rotate</a:t>
            </a:r>
            <a:endParaRPr sz="4000">
              <a:solidFill>
                <a:srgbClr val="000000"/>
              </a:solidFill>
            </a:endParaRPr>
          </a:p>
          <a:p>
            <a:pPr indent="-482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AutoNum type="arabicPeriod"/>
            </a:pPr>
            <a:r>
              <a:rPr lang="en-US" sz="4000">
                <a:solidFill>
                  <a:srgbClr val="000000"/>
                </a:solidFill>
              </a:rPr>
              <a:t>Mouse wheel to zoom in and out</a:t>
            </a:r>
            <a:endParaRPr sz="4000">
              <a:solidFill>
                <a:srgbClr val="000000"/>
              </a:solidFill>
            </a:endParaRPr>
          </a:p>
          <a:p>
            <a:pPr indent="-482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AutoNum type="arabicPeriod"/>
            </a:pPr>
            <a:r>
              <a:rPr lang="en-US" sz="4000">
                <a:solidFill>
                  <a:srgbClr val="000000"/>
                </a:solidFill>
              </a:rPr>
              <a:t>Press play button to start Play Mode AND press it again to exit (important)</a:t>
            </a:r>
            <a:endParaRPr sz="4000">
              <a:solidFill>
                <a:srgbClr val="000000"/>
              </a:solidFill>
            </a:endParaRPr>
          </a:p>
          <a:p>
            <a:pPr indent="-482600" lvl="0" marL="457200" marR="76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AutoNum type="arabicPeriod"/>
            </a:pPr>
            <a:r>
              <a:rPr lang="en-US" sz="4000" u="sng">
                <a:solidFill>
                  <a:schemeClr val="hlink"/>
                </a:solidFill>
                <a:hlinkClick r:id="rId3"/>
              </a:rPr>
              <a:t>www.goo.gl/8nG9Jw</a:t>
            </a:r>
            <a:r>
              <a:rPr lang="en-US" sz="4000">
                <a:solidFill>
                  <a:srgbClr val="000000"/>
                </a:solidFill>
              </a:rPr>
              <a:t> - Check here for a list of useful Keybinds</a:t>
            </a:r>
            <a:endParaRPr sz="4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/>
          <p:nvPr>
            <p:ph type="title"/>
          </p:nvPr>
        </p:nvSpPr>
        <p:spPr>
          <a:xfrm>
            <a:off x="849361" y="467036"/>
            <a:ext cx="11554500" cy="30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In-Class Activity</a:t>
            </a:r>
            <a:endParaRPr/>
          </a:p>
        </p:txBody>
      </p:sp>
      <p:pic>
        <p:nvPicPr>
          <p:cNvPr id="142" name="Google Shape;14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0925" y="2868336"/>
            <a:ext cx="10906125" cy="506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/>
          <p:nvPr>
            <p:ph idx="2" type="body"/>
          </p:nvPr>
        </p:nvSpPr>
        <p:spPr>
          <a:xfrm>
            <a:off x="1432050" y="720650"/>
            <a:ext cx="15423900" cy="859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/>
              <a:t>Help us Improve! </a:t>
            </a:r>
            <a:endParaRPr sz="9600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/>
              <a:t>What worked, what didn’t...</a:t>
            </a:r>
            <a:endParaRPr sz="96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/>
              <a:t>Please Fill out our short Workshop Evaluation Form: </a:t>
            </a:r>
            <a:r>
              <a:rPr b="1" lang="en-US" sz="6000"/>
              <a:t>LINK GOES HERE</a:t>
            </a:r>
            <a:endParaRPr b="1" sz="60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0000"/>
                </a:solidFill>
              </a:rPr>
              <a:t>-or-</a:t>
            </a:r>
            <a:endParaRPr sz="60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/>
              <a:t>Check your email for a link to </a:t>
            </a:r>
            <a:endParaRPr sz="6000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/>
              <a:t>the form.  Thanks!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title"/>
          </p:nvPr>
        </p:nvSpPr>
        <p:spPr>
          <a:xfrm>
            <a:off x="2626546" y="376225"/>
            <a:ext cx="15339900" cy="30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Questions or Comments?</a:t>
            </a:r>
            <a:endParaRPr/>
          </a:p>
        </p:txBody>
      </p:sp>
      <p:sp>
        <p:nvSpPr>
          <p:cNvPr id="153" name="Google Shape;153;p27"/>
          <p:cNvSpPr txBox="1"/>
          <p:nvPr>
            <p:ph idx="2" type="body"/>
          </p:nvPr>
        </p:nvSpPr>
        <p:spPr>
          <a:xfrm>
            <a:off x="4519262" y="3094579"/>
            <a:ext cx="11554500" cy="34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040"/>
              </a:spcBef>
              <a:spcAft>
                <a:spcPts val="0"/>
              </a:spcAft>
              <a:buNone/>
            </a:pPr>
            <a:r>
              <a:rPr lang="en-US" sz="5200"/>
              <a:t>Rich McCue</a:t>
            </a:r>
            <a:endParaRPr sz="5200"/>
          </a:p>
          <a:p>
            <a:pPr indent="0" lvl="0" marL="0" rtl="0" algn="ctr">
              <a:spcBef>
                <a:spcPts val="1040"/>
              </a:spcBef>
              <a:spcAft>
                <a:spcPts val="0"/>
              </a:spcAft>
              <a:buNone/>
            </a:pPr>
            <a:r>
              <a:rPr lang="en-US" sz="5200"/>
              <a:t>dscommons@uvic.ca</a:t>
            </a:r>
            <a:endParaRPr sz="5200"/>
          </a:p>
          <a:p>
            <a:pPr indent="0" lvl="0" marL="0" rtl="0" algn="ctr">
              <a:spcBef>
                <a:spcPts val="1040"/>
              </a:spcBef>
              <a:spcAft>
                <a:spcPts val="0"/>
              </a:spcAft>
              <a:buNone/>
            </a:pPr>
            <a:r>
              <a:rPr lang="en-US" sz="5200" u="sng">
                <a:solidFill>
                  <a:schemeClr val="dk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https://oac.uvic.ca/dsc/</a:t>
            </a:r>
            <a:r>
              <a:rPr lang="en-US" sz="5200"/>
              <a:t> </a:t>
            </a:r>
            <a:endParaRPr sz="5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7"/>
          <p:cNvPicPr preferRelativeResize="0"/>
          <p:nvPr/>
        </p:nvPicPr>
        <p:blipFill rotWithShape="1">
          <a:blip r:embed="rId4">
            <a:alphaModFix/>
          </a:blip>
          <a:srcRect b="0" l="28417" r="35638" t="0"/>
          <a:stretch/>
        </p:blipFill>
        <p:spPr>
          <a:xfrm>
            <a:off x="0" y="0"/>
            <a:ext cx="2381013" cy="10287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UVIC Edge Blue Lowercase">
  <a:themeElements>
    <a:clrScheme name="UVic Edge colours">
      <a:dk1>
        <a:srgbClr val="111F33"/>
      </a:dk1>
      <a:lt1>
        <a:srgbClr val="FFFFFF"/>
      </a:lt1>
      <a:dk2>
        <a:srgbClr val="004E81"/>
      </a:dk2>
      <a:lt2>
        <a:srgbClr val="004F80"/>
      </a:lt2>
      <a:accent1>
        <a:srgbClr val="111F33"/>
      </a:accent1>
      <a:accent2>
        <a:srgbClr val="BD1D27"/>
      </a:accent2>
      <a:accent3>
        <a:srgbClr val="004E81"/>
      </a:accent3>
      <a:accent4>
        <a:srgbClr val="E6A027"/>
      </a:accent4>
      <a:accent5>
        <a:srgbClr val="004E81"/>
      </a:accent5>
      <a:accent6>
        <a:srgbClr val="BD1D27"/>
      </a:accent6>
      <a:hlink>
        <a:srgbClr val="004E81"/>
      </a:hlink>
      <a:folHlink>
        <a:srgbClr val="004E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